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1" r:id="rId6"/>
    <p:sldId id="260" r:id="rId7"/>
    <p:sldId id="262" r:id="rId8"/>
    <p:sldId id="282" r:id="rId9"/>
    <p:sldId id="263" r:id="rId10"/>
    <p:sldId id="265" r:id="rId11"/>
    <p:sldId id="283" r:id="rId12"/>
    <p:sldId id="264" r:id="rId13"/>
    <p:sldId id="266" r:id="rId14"/>
    <p:sldId id="281" r:id="rId15"/>
    <p:sldId id="267" r:id="rId16"/>
    <p:sldId id="269" r:id="rId17"/>
    <p:sldId id="285" r:id="rId18"/>
    <p:sldId id="270" r:id="rId19"/>
    <p:sldId id="268" r:id="rId20"/>
    <p:sldId id="286" r:id="rId21"/>
    <p:sldId id="271" r:id="rId22"/>
    <p:sldId id="284" r:id="rId23"/>
    <p:sldId id="272" r:id="rId24"/>
    <p:sldId id="273" r:id="rId25"/>
    <p:sldId id="274" r:id="rId26"/>
    <p:sldId id="275" r:id="rId27"/>
    <p:sldId id="276" r:id="rId28"/>
    <p:sldId id="277" r:id="rId29"/>
    <p:sldId id="278" r:id="rId30"/>
    <p:sldId id="279" r:id="rId3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3" d="100"/>
          <a:sy n="73" d="100"/>
        </p:scale>
        <p:origin x="86"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281BA4-4B92-4437-B1D5-5C765484E088}" type="datetimeFigureOut">
              <a:rPr lang="pl-PL" smtClean="0"/>
              <a:t>05.03.2025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FD6EF-1A4E-416F-BF83-F5971A93644F}" type="slidenum">
              <a:rPr lang="pl-PL" smtClean="0"/>
              <a:t>‹#›</a:t>
            </a:fld>
            <a:endParaRPr lang="pl-PL"/>
          </a:p>
        </p:txBody>
      </p:sp>
    </p:spTree>
    <p:extLst>
      <p:ext uri="{BB962C8B-B14F-4D97-AF65-F5344CB8AC3E}">
        <p14:creationId xmlns:p14="http://schemas.microsoft.com/office/powerpoint/2010/main" val="2401191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11CFD6EF-1A4E-416F-BF83-F5971A93644F}" type="slidenum">
              <a:rPr lang="pl-PL" smtClean="0"/>
              <a:t>7</a:t>
            </a:fld>
            <a:endParaRPr lang="pl-PL"/>
          </a:p>
        </p:txBody>
      </p:sp>
    </p:spTree>
    <p:extLst>
      <p:ext uri="{BB962C8B-B14F-4D97-AF65-F5344CB8AC3E}">
        <p14:creationId xmlns:p14="http://schemas.microsoft.com/office/powerpoint/2010/main" val="738701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11CFD6EF-1A4E-416F-BF83-F5971A93644F}" type="slidenum">
              <a:rPr lang="pl-PL" smtClean="0"/>
              <a:t>20</a:t>
            </a:fld>
            <a:endParaRPr lang="pl-PL"/>
          </a:p>
        </p:txBody>
      </p:sp>
    </p:spTree>
    <p:extLst>
      <p:ext uri="{BB962C8B-B14F-4D97-AF65-F5344CB8AC3E}">
        <p14:creationId xmlns:p14="http://schemas.microsoft.com/office/powerpoint/2010/main" val="2465962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1C71C46-CBD7-0928-45CA-2719C57C2844}"/>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CCE4C48D-03DF-AECB-9766-25656C2C1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10DA8BF6-A0A7-C952-314B-BF010D6DE07F}"/>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5" name="Symbol zastępczy stopki 4">
            <a:extLst>
              <a:ext uri="{FF2B5EF4-FFF2-40B4-BE49-F238E27FC236}">
                <a16:creationId xmlns:a16="http://schemas.microsoft.com/office/drawing/2014/main" id="{B1E17EA2-4665-34F0-57A8-8003A3D5FBE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B252344-5F3B-7A26-60D5-9761C4281059}"/>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2558071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35133D-D092-1018-0C21-DB5A579347D0}"/>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164E465-06C1-8B13-798C-B4174C80BD9A}"/>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A625327-D845-394D-FDD1-8D39789BC29E}"/>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5" name="Symbol zastępczy stopki 4">
            <a:extLst>
              <a:ext uri="{FF2B5EF4-FFF2-40B4-BE49-F238E27FC236}">
                <a16:creationId xmlns:a16="http://schemas.microsoft.com/office/drawing/2014/main" id="{E1BB14C2-EA74-C67F-0235-FE2AF5C09E0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A567EE3-A8EF-573D-12E6-A62023951533}"/>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1076453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BDA6AFA-844B-0E73-8B22-EF23FF3EDA45}"/>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035F0983-4236-7BE1-B8EB-35CEED8903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AF5CAA50-DB13-4EE9-15DE-361D16B16B14}"/>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5" name="Symbol zastępczy stopki 4">
            <a:extLst>
              <a:ext uri="{FF2B5EF4-FFF2-40B4-BE49-F238E27FC236}">
                <a16:creationId xmlns:a16="http://schemas.microsoft.com/office/drawing/2014/main" id="{AC1159C6-AFBC-A30D-1F7A-F2555CB9A2E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9E7E88E-DE44-7356-E737-D47352F19F4D}"/>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3560529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E33F25A-97E7-BB6D-F96C-8FC7377903FA}"/>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F1D97725-F55A-2934-7AA4-3EFF755065FD}"/>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5CE03791-530C-512D-1EAD-0775354C1F4A}"/>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094889DA-C711-3B00-3D93-C2AF7EA17F5D}"/>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6" name="Symbol zastępczy stopki 5">
            <a:extLst>
              <a:ext uri="{FF2B5EF4-FFF2-40B4-BE49-F238E27FC236}">
                <a16:creationId xmlns:a16="http://schemas.microsoft.com/office/drawing/2014/main" id="{CD5880DE-7667-F542-7B0B-F2A278D0B3B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479AF902-350A-B1B1-C35F-3AD711592826}"/>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2352529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2F9A92-D63C-3463-368A-C71FEE7D75BC}"/>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7C47AB2D-9ECB-42DC-E188-A1F9B0F62F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986A14AD-BFF7-8801-0C3D-2331D7BC08A4}"/>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AA8B14A9-0E50-FF17-D8CB-6572BABE83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FA54B480-CCF1-EBC6-923A-5E031A8FDC33}"/>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D41FC0CF-DEBC-1F27-A364-E26463D24C60}"/>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8" name="Symbol zastępczy stopki 7">
            <a:extLst>
              <a:ext uri="{FF2B5EF4-FFF2-40B4-BE49-F238E27FC236}">
                <a16:creationId xmlns:a16="http://schemas.microsoft.com/office/drawing/2014/main" id="{D5279946-F646-13A1-7A61-FA3658E73104}"/>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3BC9AB7C-463D-C926-E08C-0DE768B6F809}"/>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632586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A57025F-794D-C874-6020-EAC64AA9FB24}"/>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152A15C5-4097-313B-8DE3-FA628F4D3773}"/>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4" name="Symbol zastępczy stopki 3">
            <a:extLst>
              <a:ext uri="{FF2B5EF4-FFF2-40B4-BE49-F238E27FC236}">
                <a16:creationId xmlns:a16="http://schemas.microsoft.com/office/drawing/2014/main" id="{B679AD88-D775-79FA-DCED-D753539B892B}"/>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94BF4631-A045-8FA2-08AB-D50E0A5A42C2}"/>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2945278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BAE64401-80FD-BDF6-2193-5EA5C598D607}"/>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3" name="Symbol zastępczy stopki 2">
            <a:extLst>
              <a:ext uri="{FF2B5EF4-FFF2-40B4-BE49-F238E27FC236}">
                <a16:creationId xmlns:a16="http://schemas.microsoft.com/office/drawing/2014/main" id="{09394268-7842-951C-4E01-F8497A347808}"/>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EA9D081A-6E6B-AC11-62C7-7EE40625FBBE}"/>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3983841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68E1E2-505E-B4A4-15F1-528ABCAEE760}"/>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12965020-3A10-7797-FF58-BA12CE5A60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13F429A0-F841-E2B0-2EF8-892004CA11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7D3274D9-DEC6-207B-2F58-522E0BF51651}"/>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6" name="Symbol zastępczy stopki 5">
            <a:extLst>
              <a:ext uri="{FF2B5EF4-FFF2-40B4-BE49-F238E27FC236}">
                <a16:creationId xmlns:a16="http://schemas.microsoft.com/office/drawing/2014/main" id="{78B4DA70-64E5-703D-8330-05EE2BC68F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818A78DD-2733-0679-5A75-910B7719DA80}"/>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93971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099690A-8F38-8106-D0C0-D6E314C6EAAF}"/>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045C7CB6-5AB2-EFEB-256E-AE8D9A1B2A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8B6FC3A0-CBA1-AE88-C9E8-EBD108AEF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6090D1CD-C304-64CD-500C-0D6E43E44CDE}"/>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6" name="Symbol zastępczy stopki 5">
            <a:extLst>
              <a:ext uri="{FF2B5EF4-FFF2-40B4-BE49-F238E27FC236}">
                <a16:creationId xmlns:a16="http://schemas.microsoft.com/office/drawing/2014/main" id="{2D58E87C-7154-FEC6-CD3A-F9B5EA270F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929198A-ECB4-5CC3-A943-6828752C3303}"/>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3769236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0AEE9E2-AEFF-9853-4DBF-5D95BD28D621}"/>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89FEB2BA-D505-E2BB-CB21-B52F9131CA64}"/>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57AD5D2-926E-C187-15EC-DB09AC5C086A}"/>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5" name="Symbol zastępczy stopki 4">
            <a:extLst>
              <a:ext uri="{FF2B5EF4-FFF2-40B4-BE49-F238E27FC236}">
                <a16:creationId xmlns:a16="http://schemas.microsoft.com/office/drawing/2014/main" id="{4FB39C49-44D7-C72C-6846-DD9DD6AB4AA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3A35675-C5F4-D441-0775-FCACEC66BE77}"/>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2754222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0F515624-E269-0ED0-EB9C-C766918655CE}"/>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19D34D36-4DE9-5488-15B8-C639D553B458}"/>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AFA6069-F021-4353-A3D4-E64DC399194F}"/>
              </a:ext>
            </a:extLst>
          </p:cNvPr>
          <p:cNvSpPr>
            <a:spLocks noGrp="1"/>
          </p:cNvSpPr>
          <p:nvPr>
            <p:ph type="dt" sz="half" idx="10"/>
          </p:nvPr>
        </p:nvSpPr>
        <p:spPr/>
        <p:txBody>
          <a:bodyPr/>
          <a:lstStyle/>
          <a:p>
            <a:fld id="{6F6D3AF4-7D98-412B-BDC5-FCB0C6D78FB8}" type="datetimeFigureOut">
              <a:rPr lang="pl-PL" smtClean="0"/>
              <a:t>05.03.2025</a:t>
            </a:fld>
            <a:endParaRPr lang="pl-PL"/>
          </a:p>
        </p:txBody>
      </p:sp>
      <p:sp>
        <p:nvSpPr>
          <p:cNvPr id="5" name="Symbol zastępczy stopki 4">
            <a:extLst>
              <a:ext uri="{FF2B5EF4-FFF2-40B4-BE49-F238E27FC236}">
                <a16:creationId xmlns:a16="http://schemas.microsoft.com/office/drawing/2014/main" id="{3139F2E2-3367-9823-80CF-442071F3CF1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3D05926-5275-59E7-4F0A-BA224D9500D3}"/>
              </a:ext>
            </a:extLst>
          </p:cNvPr>
          <p:cNvSpPr>
            <a:spLocks noGrp="1"/>
          </p:cNvSpPr>
          <p:nvPr>
            <p:ph type="sldNum" sz="quarter" idx="12"/>
          </p:nvPr>
        </p:nvSpPr>
        <p:spPr/>
        <p:txBody>
          <a:bodyPr/>
          <a:lstStyle/>
          <a:p>
            <a:fld id="{287C5BC9-13AB-43F7-AB99-9582700F6020}" type="slidenum">
              <a:rPr lang="pl-PL" smtClean="0"/>
              <a:t>‹#›</a:t>
            </a:fld>
            <a:endParaRPr lang="pl-PL"/>
          </a:p>
        </p:txBody>
      </p:sp>
    </p:spTree>
    <p:extLst>
      <p:ext uri="{BB962C8B-B14F-4D97-AF65-F5344CB8AC3E}">
        <p14:creationId xmlns:p14="http://schemas.microsoft.com/office/powerpoint/2010/main" val="3932647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DB871A75-1799-9FAF-FE61-467BB9A106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10192581-4A3E-3E6F-310D-8B5A47F4F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E079CFD-1784-0D33-1A15-9A2177A242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6D3AF4-7D98-412B-BDC5-FCB0C6D78FB8}" type="datetimeFigureOut">
              <a:rPr lang="pl-PL" smtClean="0"/>
              <a:t>05.03.2025</a:t>
            </a:fld>
            <a:endParaRPr lang="pl-PL"/>
          </a:p>
        </p:txBody>
      </p:sp>
      <p:sp>
        <p:nvSpPr>
          <p:cNvPr id="5" name="Symbol zastępczy stopki 4">
            <a:extLst>
              <a:ext uri="{FF2B5EF4-FFF2-40B4-BE49-F238E27FC236}">
                <a16:creationId xmlns:a16="http://schemas.microsoft.com/office/drawing/2014/main" id="{FC60C467-0EDA-7311-2DA7-C9D02A619F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7739EFCC-ED73-FCF7-9DEB-0F084536EF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7C5BC9-13AB-43F7-AB99-9582700F6020}" type="slidenum">
              <a:rPr lang="pl-PL" smtClean="0"/>
              <a:t>‹#›</a:t>
            </a:fld>
            <a:endParaRPr lang="pl-PL"/>
          </a:p>
        </p:txBody>
      </p:sp>
    </p:spTree>
    <p:extLst>
      <p:ext uri="{BB962C8B-B14F-4D97-AF65-F5344CB8AC3E}">
        <p14:creationId xmlns:p14="http://schemas.microsoft.com/office/powerpoint/2010/main" val="1884675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5527A32-558F-9A42-43B3-7639EA5C7F10}"/>
              </a:ext>
            </a:extLst>
          </p:cNvPr>
          <p:cNvSpPr>
            <a:spLocks noGrp="1"/>
          </p:cNvSpPr>
          <p:nvPr>
            <p:ph type="ctrTitle"/>
          </p:nvPr>
        </p:nvSpPr>
        <p:spPr/>
        <p:txBody>
          <a:bodyPr/>
          <a:lstStyle/>
          <a:p>
            <a:r>
              <a:rPr lang="pl-PL" dirty="0"/>
              <a:t>ALTERNATYWNE ŹRÓDŁA ENERGII</a:t>
            </a:r>
          </a:p>
        </p:txBody>
      </p:sp>
      <p:sp>
        <p:nvSpPr>
          <p:cNvPr id="3" name="Podtytuł 2">
            <a:extLst>
              <a:ext uri="{FF2B5EF4-FFF2-40B4-BE49-F238E27FC236}">
                <a16:creationId xmlns:a16="http://schemas.microsoft.com/office/drawing/2014/main" id="{9851942A-FA07-2C06-2C2D-9EA4DED68DA3}"/>
              </a:ext>
            </a:extLst>
          </p:cNvPr>
          <p:cNvSpPr>
            <a:spLocks noGrp="1"/>
          </p:cNvSpPr>
          <p:nvPr>
            <p:ph type="subTitle" idx="1"/>
          </p:nvPr>
        </p:nvSpPr>
        <p:spPr/>
        <p:txBody>
          <a:bodyPr/>
          <a:lstStyle/>
          <a:p>
            <a:r>
              <a:rPr lang="pl-PL" dirty="0"/>
              <a:t>MATERIAŁY NA DZIEŃ ZIEMII 2025</a:t>
            </a:r>
          </a:p>
        </p:txBody>
      </p:sp>
    </p:spTree>
    <p:extLst>
      <p:ext uri="{BB962C8B-B14F-4D97-AF65-F5344CB8AC3E}">
        <p14:creationId xmlns:p14="http://schemas.microsoft.com/office/powerpoint/2010/main" val="3623179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AE2A90-9432-6E4E-13DD-CBE5680D481E}"/>
              </a:ext>
            </a:extLst>
          </p:cNvPr>
          <p:cNvSpPr>
            <a:spLocks noGrp="1"/>
          </p:cNvSpPr>
          <p:nvPr>
            <p:ph type="title"/>
          </p:nvPr>
        </p:nvSpPr>
        <p:spPr/>
        <p:txBody>
          <a:bodyPr>
            <a:normAutofit/>
          </a:bodyPr>
          <a:lstStyle/>
          <a:p>
            <a:r>
              <a:rPr lang="pl-PL" sz="3100" b="1" kern="0" dirty="0">
                <a:solidFill>
                  <a:srgbClr val="000000"/>
                </a:solidFill>
                <a:latin typeface="Comic Sans MS" panose="030F0702030302020204" pitchFamily="66" charset="0"/>
                <a:ea typeface="Aptos" panose="020B0004020202020204" pitchFamily="34" charset="0"/>
                <a:cs typeface="Comic Sans MS" panose="030F0702030302020204" pitchFamily="66" charset="0"/>
              </a:rPr>
              <a:t>Zasoby naturalne Ziemi kurczą się z każdym rokiem.</a:t>
            </a:r>
            <a:r>
              <a:rPr lang="pl-PL" sz="3100" kern="0" dirty="0">
                <a:solidFill>
                  <a:srgbClr val="000000"/>
                </a:solidFill>
                <a:latin typeface="Comic Sans MS" panose="030F0702030302020204" pitchFamily="66" charset="0"/>
                <a:ea typeface="Aptos" panose="020B0004020202020204" pitchFamily="34" charset="0"/>
                <a:cs typeface="Comic Sans MS" panose="030F0702030302020204" pitchFamily="66" charset="0"/>
              </a:rPr>
              <a:t> </a:t>
            </a:r>
            <a:br>
              <a:rPr lang="pl-PL" sz="3100" kern="100" dirty="0">
                <a:latin typeface="Aptos" panose="020B0004020202020204" pitchFamily="34" charset="0"/>
                <a:ea typeface="Aptos" panose="020B0004020202020204" pitchFamily="34" charset="0"/>
                <a:cs typeface="Times New Roman" panose="02020603050405020304" pitchFamily="18" charset="0"/>
              </a:rPr>
            </a:br>
            <a:endParaRPr lang="pl-PL" dirty="0"/>
          </a:p>
        </p:txBody>
      </p:sp>
      <p:sp>
        <p:nvSpPr>
          <p:cNvPr id="3" name="Symbol zastępczy zawartości 2">
            <a:extLst>
              <a:ext uri="{FF2B5EF4-FFF2-40B4-BE49-F238E27FC236}">
                <a16:creationId xmlns:a16="http://schemas.microsoft.com/office/drawing/2014/main" id="{9D8D4AC6-991E-9C6B-B43E-7633B71FD245}"/>
              </a:ext>
            </a:extLst>
          </p:cNvPr>
          <p:cNvSpPr>
            <a:spLocks noGrp="1"/>
          </p:cNvSpPr>
          <p:nvPr>
            <p:ph idx="1"/>
          </p:nvPr>
        </p:nvSpPr>
        <p:spPr/>
        <p:txBody>
          <a:bodyPr/>
          <a:lstStyle/>
          <a:p>
            <a:pPr marL="0" indent="0" algn="ctr">
              <a:lnSpc>
                <a:spcPct val="115000"/>
              </a:lnSpc>
              <a:spcAft>
                <a:spcPts val="800"/>
              </a:spcAft>
              <a:buNone/>
            </a:pP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solidFill>
                  <a:srgbClr val="000000"/>
                </a:solidFill>
                <a:effectLst/>
                <a:latin typeface="Comic Sans MS" panose="030F0702030302020204" pitchFamily="66" charset="0"/>
                <a:ea typeface="Aptos" panose="020B0004020202020204" pitchFamily="34" charset="0"/>
                <a:cs typeface="Comic Sans MS" panose="030F0702030302020204" pitchFamily="66" charset="0"/>
              </a:rPr>
              <a:t>Węgiel kamienny, węgiel brunatny, ropa naftowa czy gaz ziemny to  paliwa kopalne wykorzystywane do pozyskiwania ENERGII*.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b="1" kern="0" dirty="0">
                <a:solidFill>
                  <a:srgbClr val="000000"/>
                </a:solidFill>
                <a:effectLst/>
                <a:latin typeface="Comic Sans MS" panose="030F0702030302020204" pitchFamily="66" charset="0"/>
                <a:ea typeface="Aptos" panose="020B0004020202020204" pitchFamily="34" charset="0"/>
                <a:cs typeface="Comic Sans MS" panose="030F0702030302020204" pitchFamily="66" charset="0"/>
              </a:rPr>
              <a:t>Ten sposób wytwarzania energii niestety powoduje też wytworzenie ogromnej ilości zanieczyszczeń, które później przedostają się do powietrza, gleby czy wody.</a:t>
            </a:r>
            <a:r>
              <a:rPr lang="pl-PL" sz="2000" kern="0" dirty="0">
                <a:solidFill>
                  <a:srgbClr val="000000"/>
                </a:solidFill>
                <a:effectLst/>
                <a:latin typeface="Comic Sans MS" panose="030F0702030302020204" pitchFamily="66" charset="0"/>
                <a:ea typeface="Aptos" panose="020B0004020202020204" pitchFamily="34" charset="0"/>
                <a:cs typeface="Comic Sans MS" panose="030F0702030302020204" pitchFamily="66" charset="0"/>
              </a:rPr>
              <a:t>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solidFill>
                  <a:srgbClr val="000000"/>
                </a:solidFill>
                <a:effectLst/>
                <a:latin typeface="Comic Sans MS" panose="030F0702030302020204" pitchFamily="66" charset="0"/>
                <a:ea typeface="Aptos" panose="020B0004020202020204" pitchFamily="34" charset="0"/>
                <a:cs typeface="Comic Sans MS" panose="030F0702030302020204" pitchFamily="66" charset="0"/>
              </a:rPr>
              <a:t>Zmniejszenie wydzielania dwutlenku węgla to jeden z ważnych celów międzynarodowej polityki środowiskowej. Osiągnięcie go jest możliwe dzięki zastępowaniu paliw kopalnych </a:t>
            </a:r>
            <a:r>
              <a:rPr lang="pl-PL" sz="2000" kern="0" dirty="0">
                <a:solidFill>
                  <a:srgbClr val="C00000"/>
                </a:solidFill>
                <a:effectLst/>
                <a:latin typeface="Comic Sans MS" panose="030F0702030302020204" pitchFamily="66" charset="0"/>
                <a:ea typeface="Aptos" panose="020B0004020202020204" pitchFamily="34" charset="0"/>
                <a:cs typeface="Comic Sans MS" panose="030F0702030302020204" pitchFamily="66" charset="0"/>
              </a:rPr>
              <a:t>alternatywnymi źródłami energii.</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674066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0F5D345-2477-067A-E1CC-F379E5011A0B}"/>
              </a:ext>
            </a:extLst>
          </p:cNvPr>
          <p:cNvSpPr>
            <a:spLocks noGrp="1"/>
          </p:cNvSpPr>
          <p:nvPr>
            <p:ph type="title"/>
          </p:nvPr>
        </p:nvSpPr>
        <p:spPr/>
        <p:txBody>
          <a:bodyPr>
            <a:normAutofit/>
          </a:bodyPr>
          <a:lstStyle/>
          <a:p>
            <a:pPr algn="ctr"/>
            <a:r>
              <a:rPr lang="pl-PL" sz="3200" kern="0" dirty="0">
                <a:solidFill>
                  <a:srgbClr val="C00000"/>
                </a:solidFill>
                <a:latin typeface="Comic Sans MS" panose="030F0702030302020204" pitchFamily="66" charset="0"/>
                <a:ea typeface="Aptos" panose="020B0004020202020204" pitchFamily="34" charset="0"/>
                <a:cs typeface="Comic Sans MS" panose="030F0702030302020204" pitchFamily="66" charset="0"/>
              </a:rPr>
              <a:t>*Czy energia jest ważna??</a:t>
            </a:r>
            <a:br>
              <a:rPr lang="pl-PL" sz="3200" kern="100" dirty="0">
                <a:latin typeface="Aptos" panose="020B0004020202020204" pitchFamily="34" charset="0"/>
                <a:ea typeface="Aptos" panose="020B0004020202020204" pitchFamily="34" charset="0"/>
                <a:cs typeface="Times New Roman" panose="02020603050405020304" pitchFamily="18" charset="0"/>
              </a:rPr>
            </a:br>
            <a:endParaRPr lang="pl-PL" dirty="0"/>
          </a:p>
        </p:txBody>
      </p:sp>
      <p:sp>
        <p:nvSpPr>
          <p:cNvPr id="3" name="Symbol zastępczy zawartości 2">
            <a:extLst>
              <a:ext uri="{FF2B5EF4-FFF2-40B4-BE49-F238E27FC236}">
                <a16:creationId xmlns:a16="http://schemas.microsoft.com/office/drawing/2014/main" id="{623FA110-D5D1-C2A8-60BB-CEDE9C792EC5}"/>
              </a:ext>
            </a:extLst>
          </p:cNvPr>
          <p:cNvSpPr>
            <a:spLocks noGrp="1"/>
          </p:cNvSpPr>
          <p:nvPr>
            <p:ph idx="1"/>
          </p:nvPr>
        </p:nvSpPr>
        <p:spPr/>
        <p:txBody>
          <a:bodyPr/>
          <a:lstStyle/>
          <a:p>
            <a:pPr algn="ctr"/>
            <a:r>
              <a:rPr lang="pl-PL" sz="2000" dirty="0">
                <a:effectLst/>
                <a:latin typeface="Comic Sans MS" panose="030F0702030302020204" pitchFamily="66" charset="0"/>
                <a:ea typeface="Times New Roman" panose="02020603050405020304" pitchFamily="18" charset="0"/>
              </a:rPr>
              <a:t>Energia jest czymś trudnym do zaobserwowania. Za to dość dobrze widzimy,                jak oddziałuje na nas lub na różne przedmioty.</a:t>
            </a:r>
          </a:p>
          <a:p>
            <a:pPr marL="0" indent="0" algn="ctr">
              <a:buNone/>
            </a:pPr>
            <a:endParaRPr lang="pl-PL" sz="2000" dirty="0">
              <a:effectLst/>
              <a:latin typeface="Times New Roman" panose="02020603050405020304" pitchFamily="18" charset="0"/>
              <a:ea typeface="Times New Roman" panose="02020603050405020304" pitchFamily="18" charset="0"/>
            </a:endParaRPr>
          </a:p>
          <a:p>
            <a:pPr algn="ctr"/>
            <a:r>
              <a:rPr lang="pl-PL" sz="2000" dirty="0">
                <a:effectLst/>
                <a:latin typeface="Comic Sans MS" panose="030F0702030302020204" pitchFamily="66" charset="0"/>
                <a:ea typeface="Times New Roman" panose="02020603050405020304" pitchFamily="18" charset="0"/>
              </a:rPr>
              <a:t>Według definicji energia to zdolność ciała lub obiektu do wykonania określonej pracy. Nic więc dziwnego, że mając mały poziom energii trudno nam się zabrać za pracę. Lub wręcz przeciwnie, energia czasem nas rozpiera i możemy zrobić wiele rzeczy!</a:t>
            </a:r>
            <a:endParaRPr lang="pl-PL" sz="2000" dirty="0">
              <a:effectLst/>
              <a:latin typeface="Times New Roman" panose="02020603050405020304" pitchFamily="18" charset="0"/>
              <a:ea typeface="Times New Roman" panose="02020603050405020304" pitchFamily="18" charset="0"/>
            </a:endParaRPr>
          </a:p>
          <a:p>
            <a:pPr marL="0" indent="0" algn="ctr">
              <a:buNone/>
            </a:pPr>
            <a:endParaRPr lang="pl-PL" sz="2000" dirty="0">
              <a:effectLst/>
              <a:latin typeface="Times New Roman" panose="02020603050405020304" pitchFamily="18" charset="0"/>
              <a:ea typeface="Times New Roman" panose="02020603050405020304" pitchFamily="18" charset="0"/>
            </a:endParaRPr>
          </a:p>
          <a:p>
            <a:pPr algn="ctr"/>
            <a:r>
              <a:rPr lang="pl-PL" sz="2000" dirty="0">
                <a:effectLst/>
                <a:latin typeface="Comic Sans MS" panose="030F0702030302020204" pitchFamily="66" charset="0"/>
                <a:ea typeface="Times New Roman" panose="02020603050405020304" pitchFamily="18" charset="0"/>
              </a:rPr>
              <a:t>Każdy organizm lub przedmiot potrzebuje energii, żeby wykonywać jakieś czynności. Super, jeśli możemy </a:t>
            </a:r>
            <a:r>
              <a:rPr lang="pl-PL" sz="2000" dirty="0">
                <a:solidFill>
                  <a:srgbClr val="FF0000"/>
                </a:solidFill>
                <a:effectLst/>
                <a:latin typeface="Comic Sans MS" panose="030F0702030302020204" pitchFamily="66" charset="0"/>
                <a:ea typeface="Times New Roman" panose="02020603050405020304" pitchFamily="18" charset="0"/>
              </a:rPr>
              <a:t>MIEĆ</a:t>
            </a:r>
            <a:r>
              <a:rPr lang="pl-PL" sz="2000" dirty="0">
                <a:effectLst/>
                <a:latin typeface="Comic Sans MS" panose="030F0702030302020204" pitchFamily="66" charset="0"/>
                <a:ea typeface="Times New Roman" panose="02020603050405020304" pitchFamily="18" charset="0"/>
              </a:rPr>
              <a:t> </a:t>
            </a:r>
            <a:r>
              <a:rPr lang="pl-PL" sz="2000" dirty="0">
                <a:solidFill>
                  <a:srgbClr val="FF0000"/>
                </a:solidFill>
                <a:effectLst/>
                <a:latin typeface="Comic Sans MS" panose="030F0702030302020204" pitchFamily="66" charset="0"/>
                <a:ea typeface="Times New Roman" panose="02020603050405020304" pitchFamily="18" charset="0"/>
              </a:rPr>
              <a:t>ENERGIĘ</a:t>
            </a:r>
            <a:r>
              <a:rPr lang="pl-PL" sz="2000" dirty="0">
                <a:effectLst/>
                <a:latin typeface="Comic Sans MS" panose="030F0702030302020204" pitchFamily="66" charset="0"/>
                <a:ea typeface="Times New Roman" panose="02020603050405020304" pitchFamily="18" charset="0"/>
              </a:rPr>
              <a:t> zdobytą tak,                                                                żeby </a:t>
            </a:r>
            <a:r>
              <a:rPr lang="pl-PL" sz="2000" dirty="0">
                <a:solidFill>
                  <a:srgbClr val="3A7C22"/>
                </a:solidFill>
                <a:effectLst/>
                <a:latin typeface="Comic Sans MS" panose="030F0702030302020204" pitchFamily="66" charset="0"/>
                <a:ea typeface="Times New Roman" panose="02020603050405020304" pitchFamily="18" charset="0"/>
              </a:rPr>
              <a:t>NIE NISZCZYĆ ŚODOWISKA</a:t>
            </a:r>
            <a:r>
              <a:rPr lang="pl-PL" sz="2000" dirty="0">
                <a:effectLst/>
                <a:latin typeface="Comic Sans MS" panose="030F0702030302020204" pitchFamily="66" charset="0"/>
                <a:ea typeface="Times New Roman" panose="02020603050405020304" pitchFamily="18" charset="0"/>
              </a:rPr>
              <a:t>.</a:t>
            </a:r>
            <a:endParaRPr lang="pl-PL" sz="2000" dirty="0">
              <a:effectLst/>
              <a:latin typeface="Times New Roman" panose="02020603050405020304" pitchFamily="18" charset="0"/>
              <a:ea typeface="Times New Roman" panose="02020603050405020304" pitchFamily="18" charset="0"/>
            </a:endParaRPr>
          </a:p>
          <a:p>
            <a:endParaRPr lang="pl-PL" dirty="0"/>
          </a:p>
        </p:txBody>
      </p:sp>
    </p:spTree>
    <p:extLst>
      <p:ext uri="{BB962C8B-B14F-4D97-AF65-F5344CB8AC3E}">
        <p14:creationId xmlns:p14="http://schemas.microsoft.com/office/powerpoint/2010/main" val="1790870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F6C568-727D-1A1A-B84F-7FC9EA77DD4E}"/>
              </a:ext>
            </a:extLst>
          </p:cNvPr>
          <p:cNvSpPr>
            <a:spLocks noGrp="1"/>
          </p:cNvSpPr>
          <p:nvPr>
            <p:ph type="title"/>
          </p:nvPr>
        </p:nvSpPr>
        <p:spPr/>
        <p:txBody>
          <a:bodyPr/>
          <a:lstStyle/>
          <a:p>
            <a:pPr algn="ctr"/>
            <a:r>
              <a:rPr lang="pl-PL" sz="3200" kern="0" dirty="0">
                <a:solidFill>
                  <a:srgbClr val="C00000"/>
                </a:solidFill>
                <a:latin typeface="Comic Sans MS" panose="030F0702030302020204" pitchFamily="66" charset="0"/>
                <a:ea typeface="Aptos" panose="020B0004020202020204" pitchFamily="34" charset="0"/>
                <a:cs typeface="Comic Sans MS" panose="030F0702030302020204" pitchFamily="66" charset="0"/>
              </a:rPr>
              <a:t>Alternatywne, czyli jakie???</a:t>
            </a:r>
            <a:br>
              <a:rPr lang="pl-PL" sz="3200" kern="100" dirty="0">
                <a:latin typeface="Aptos" panose="020B0004020202020204" pitchFamily="34" charset="0"/>
                <a:ea typeface="Aptos" panose="020B0004020202020204" pitchFamily="34" charset="0"/>
                <a:cs typeface="Times New Roman" panose="02020603050405020304" pitchFamily="18" charset="0"/>
              </a:rPr>
            </a:br>
            <a:endParaRPr lang="pl-PL" dirty="0"/>
          </a:p>
        </p:txBody>
      </p:sp>
      <p:sp>
        <p:nvSpPr>
          <p:cNvPr id="3" name="Symbol zastępczy zawartości 2">
            <a:extLst>
              <a:ext uri="{FF2B5EF4-FFF2-40B4-BE49-F238E27FC236}">
                <a16:creationId xmlns:a16="http://schemas.microsoft.com/office/drawing/2014/main" id="{4E0E3C1C-E38E-7F51-C796-4ED0EA4EF659}"/>
              </a:ext>
            </a:extLst>
          </p:cNvPr>
          <p:cNvSpPr>
            <a:spLocks noGrp="1"/>
          </p:cNvSpPr>
          <p:nvPr>
            <p:ph idx="1"/>
          </p:nvPr>
        </p:nvSpPr>
        <p:spPr>
          <a:xfrm>
            <a:off x="838200" y="1108953"/>
            <a:ext cx="10515600" cy="5068010"/>
          </a:xfrm>
        </p:spPr>
        <p:txBody>
          <a:bodyPr>
            <a:normAutofit fontScale="40000" lnSpcReduction="20000"/>
          </a:bodyPr>
          <a:lstStyle/>
          <a:p>
            <a:pPr marL="0" indent="0" algn="ctr">
              <a:lnSpc>
                <a:spcPct val="115000"/>
              </a:lnSpc>
              <a:spcAft>
                <a:spcPts val="800"/>
              </a:spcAft>
              <a:buNone/>
            </a:pPr>
            <a:endParaRPr lang="pl-PL" sz="36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5000" kern="100" dirty="0">
                <a:effectLst/>
                <a:latin typeface="Comic Sans MS" panose="030F0702030302020204" pitchFamily="66" charset="0"/>
                <a:ea typeface="Aptos" panose="020B0004020202020204" pitchFamily="34" charset="0"/>
                <a:cs typeface="Times New Roman" panose="02020603050405020304" pitchFamily="18" charset="0"/>
              </a:rPr>
              <a:t>Alternatywne źródła energii to naturalne, powtarzające się procesy                           w przyrodzie dzięki , którym możemy wytwarzać energię bez wprowadzania do powietrza olbrzymich ilości dwutlenku węgla (tzw. niska emisyjności CO</a:t>
            </a:r>
            <a:r>
              <a:rPr lang="pl-PL" sz="5000" kern="100" baseline="-25000" dirty="0">
                <a:effectLst/>
                <a:latin typeface="Comic Sans MS" panose="030F0702030302020204" pitchFamily="66" charset="0"/>
                <a:ea typeface="Aptos" panose="020B0004020202020204" pitchFamily="34" charset="0"/>
                <a:cs typeface="Times New Roman" panose="02020603050405020304" pitchFamily="18" charset="0"/>
              </a:rPr>
              <a:t>2</a:t>
            </a:r>
            <a:r>
              <a:rPr lang="pl-PL" sz="5000" kern="100" dirty="0">
                <a:effectLst/>
                <a:latin typeface="Comic Sans MS" panose="030F0702030302020204" pitchFamily="66" charset="0"/>
                <a:ea typeface="Aptos" panose="020B0004020202020204" pitchFamily="34" charset="0"/>
                <a:cs typeface="Times New Roman" panose="02020603050405020304" pitchFamily="18" charset="0"/>
              </a:rPr>
              <a:t>), bo on  powoduje </a:t>
            </a:r>
            <a:r>
              <a:rPr lang="pl-PL" sz="5000" b="1" kern="100" dirty="0">
                <a:effectLst/>
                <a:latin typeface="Comic Sans MS" panose="030F0702030302020204" pitchFamily="66" charset="0"/>
                <a:ea typeface="Aptos" panose="020B0004020202020204" pitchFamily="34" charset="0"/>
                <a:cs typeface="Times New Roman" panose="02020603050405020304" pitchFamily="18" charset="0"/>
              </a:rPr>
              <a:t>EFEKT CIEPLARNIANY.</a:t>
            </a:r>
            <a:r>
              <a:rPr lang="pl-PL" sz="5000" kern="100" dirty="0">
                <a:effectLst/>
                <a:latin typeface="Comic Sans MS" panose="030F0702030302020204" pitchFamily="66" charset="0"/>
                <a:ea typeface="Aptos" panose="020B0004020202020204" pitchFamily="34" charset="0"/>
                <a:cs typeface="Times New Roman" panose="02020603050405020304" pitchFamily="18" charset="0"/>
              </a:rPr>
              <a:t>                  </a:t>
            </a:r>
            <a:endParaRPr lang="pl-PL" sz="5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5000" kern="100" dirty="0">
                <a:effectLst/>
                <a:latin typeface="Comic Sans MS" panose="030F0702030302020204" pitchFamily="66" charset="0"/>
                <a:ea typeface="Aptos" panose="020B0004020202020204" pitchFamily="34" charset="0"/>
                <a:cs typeface="Times New Roman" panose="02020603050405020304" pitchFamily="18" charset="0"/>
              </a:rPr>
              <a:t>Surowce w ten sposób wykorzystywane ciągle się uzupełniają w przyrodzie, czyli są praktycznie niewyczerpalne. </a:t>
            </a:r>
            <a:endParaRPr lang="pl-PL" sz="5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5000" kern="100" dirty="0">
                <a:effectLst/>
                <a:latin typeface="Comic Sans MS" panose="030F0702030302020204" pitchFamily="66" charset="0"/>
                <a:ea typeface="Aptos" panose="020B0004020202020204" pitchFamily="34" charset="0"/>
                <a:cs typeface="Times New Roman" panose="02020603050405020304" pitchFamily="18" charset="0"/>
              </a:rPr>
              <a:t>Stosowanie alternatywnych źródeł energii ma zapewnić ludzkości bezpieczną i długoterminową przyszłość. </a:t>
            </a:r>
            <a:endParaRPr lang="pl-PL" sz="5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5000" kern="100" dirty="0">
                <a:effectLst/>
                <a:latin typeface="Comic Sans MS" panose="030F0702030302020204" pitchFamily="66" charset="0"/>
                <a:ea typeface="Aptos" panose="020B0004020202020204" pitchFamily="34" charset="0"/>
                <a:cs typeface="Times New Roman" panose="02020603050405020304" pitchFamily="18" charset="0"/>
              </a:rPr>
              <a:t>Do podstawowych alternatywnych źródeł energii zaliczamy: </a:t>
            </a:r>
            <a:endParaRPr lang="pl-PL" sz="5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5000" b="1" kern="100" dirty="0">
                <a:effectLst/>
                <a:latin typeface="Comic Sans MS" panose="030F0702030302020204" pitchFamily="66" charset="0"/>
                <a:ea typeface="Aptos" panose="020B0004020202020204" pitchFamily="34" charset="0"/>
                <a:cs typeface="Times New Roman" panose="02020603050405020304" pitchFamily="18" charset="0"/>
              </a:rPr>
              <a:t>biomasę, biogaz, energię wiatru, energię słoneczną, energię </a:t>
            </a:r>
            <a:endParaRPr lang="pl-PL" sz="5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5000" b="1" kern="100" dirty="0">
                <a:effectLst/>
                <a:latin typeface="Comic Sans MS" panose="030F0702030302020204" pitchFamily="66" charset="0"/>
                <a:ea typeface="Aptos" panose="020B0004020202020204" pitchFamily="34" charset="0"/>
                <a:cs typeface="Times New Roman" panose="02020603050405020304" pitchFamily="18" charset="0"/>
              </a:rPr>
              <a:t>geotermalną, energię wody oraz elektrownie atomowe.</a:t>
            </a:r>
            <a:endParaRPr lang="pl-PL" sz="5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437250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5EAE54F-1E7B-033F-7773-E364C521BDB5}"/>
              </a:ext>
            </a:extLst>
          </p:cNvPr>
          <p:cNvSpPr>
            <a:spLocks noGrp="1"/>
          </p:cNvSpPr>
          <p:nvPr>
            <p:ph type="title"/>
          </p:nvPr>
        </p:nvSpPr>
        <p:spPr/>
        <p:txBody>
          <a:bodyPr/>
          <a:lstStyle/>
          <a:p>
            <a:pPr algn="ctr"/>
            <a:r>
              <a:rPr lang="pl-PL" sz="3200" b="1" kern="0" dirty="0">
                <a:solidFill>
                  <a:srgbClr val="3A7C22"/>
                </a:solidFill>
                <a:latin typeface="Comic Sans MS" panose="030F0702030302020204" pitchFamily="66" charset="0"/>
                <a:ea typeface="Times New Roman" panose="02020603050405020304" pitchFamily="18" charset="0"/>
                <a:cs typeface="Times New Roman" panose="02020603050405020304" pitchFamily="18" charset="0"/>
              </a:rPr>
              <a:t>Biomasa</a:t>
            </a:r>
            <a:endParaRPr lang="pl-PL" dirty="0"/>
          </a:p>
        </p:txBody>
      </p:sp>
      <p:sp>
        <p:nvSpPr>
          <p:cNvPr id="3" name="Symbol zastępczy zawartości 2">
            <a:extLst>
              <a:ext uri="{FF2B5EF4-FFF2-40B4-BE49-F238E27FC236}">
                <a16:creationId xmlns:a16="http://schemas.microsoft.com/office/drawing/2014/main" id="{D6982245-6CD3-C56D-8F00-C65EE7E7ED66}"/>
              </a:ext>
            </a:extLst>
          </p:cNvPr>
          <p:cNvSpPr>
            <a:spLocks noGrp="1"/>
          </p:cNvSpPr>
          <p:nvPr>
            <p:ph sz="half" idx="1"/>
          </p:nvPr>
        </p:nvSpPr>
        <p:spPr>
          <a:xfrm>
            <a:off x="838200" y="1293779"/>
            <a:ext cx="5181600" cy="4883184"/>
          </a:xfrm>
        </p:spPr>
        <p:txBody>
          <a:bodyPr>
            <a:normAutofit lnSpcReduction="10000"/>
          </a:bodyPr>
          <a:lstStyle/>
          <a:p>
            <a:pPr marL="0" indent="0" algn="ctr">
              <a:lnSpc>
                <a:spcPct val="115000"/>
              </a:lnSpc>
              <a:spcAft>
                <a:spcPts val="800"/>
              </a:spcAft>
              <a:buNone/>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Biomasę uzyskuje się w procesie biodegradacji.</a:t>
            </a:r>
          </a:p>
          <a:p>
            <a:pPr marL="0" indent="0" algn="ctr">
              <a:lnSpc>
                <a:spcPct val="115000"/>
              </a:lnSpc>
              <a:spcAft>
                <a:spcPts val="800"/>
              </a:spcAft>
              <a:buNone/>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 Polega ona na spalaniu:</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biopaliw roślinnych takich jak: drewno, słoma, proso, trzcina cukrowa czy wierzba wiciowa.</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biopaliw zwierzęcych: nawozy naturalne, mączka kostna.</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Pierwszą z wymienionych grup nazywamy </a:t>
            </a:r>
            <a:r>
              <a:rPr lang="pl-PL" sz="2000" b="1" kern="0" dirty="0" err="1">
                <a:effectLst/>
                <a:latin typeface="Comic Sans MS" panose="030F0702030302020204" pitchFamily="66" charset="0"/>
                <a:ea typeface="Times New Roman" panose="02020603050405020304" pitchFamily="18" charset="0"/>
                <a:cs typeface="Times New Roman" panose="02020603050405020304" pitchFamily="18" charset="0"/>
              </a:rPr>
              <a:t>fitomasą</a:t>
            </a:r>
            <a:r>
              <a:rPr lang="pl-PL" sz="2000" b="1" kern="0" dirty="0">
                <a:effectLst/>
                <a:latin typeface="Comic Sans MS" panose="030F0702030302020204" pitchFamily="66" charset="0"/>
                <a:ea typeface="Times New Roman" panose="02020603050405020304" pitchFamily="18" charset="0"/>
                <a:cs typeface="Times New Roman" panose="02020603050405020304" pitchFamily="18" charset="0"/>
              </a:rPr>
              <a:t>,</a:t>
            </a: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 z kolei biomasa zwierzęca znana   jest jako </a:t>
            </a:r>
            <a:r>
              <a:rPr lang="pl-PL" sz="2000" b="1" kern="0" dirty="0" err="1">
                <a:effectLst/>
                <a:latin typeface="Comic Sans MS" panose="030F0702030302020204" pitchFamily="66" charset="0"/>
                <a:ea typeface="Times New Roman" panose="02020603050405020304" pitchFamily="18" charset="0"/>
                <a:cs typeface="Times New Roman" panose="02020603050405020304" pitchFamily="18" charset="0"/>
              </a:rPr>
              <a:t>zoomasa</a:t>
            </a: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pic>
        <p:nvPicPr>
          <p:cNvPr id="6" name="Obraz 5">
            <a:extLst>
              <a:ext uri="{FF2B5EF4-FFF2-40B4-BE49-F238E27FC236}">
                <a16:creationId xmlns:a16="http://schemas.microsoft.com/office/drawing/2014/main" id="{24E761CB-AA7B-D266-EEE9-2EBCE51402DF}"/>
              </a:ext>
            </a:extLst>
          </p:cNvPr>
          <p:cNvPicPr>
            <a:picLocks noChangeAspect="1"/>
          </p:cNvPicPr>
          <p:nvPr/>
        </p:nvPicPr>
        <p:blipFill>
          <a:blip r:embed="rId2"/>
          <a:stretch>
            <a:fillRect/>
          </a:stretch>
        </p:blipFill>
        <p:spPr>
          <a:xfrm>
            <a:off x="6309147" y="1410477"/>
            <a:ext cx="4907705" cy="4804064"/>
          </a:xfrm>
          <a:prstGeom prst="rect">
            <a:avLst/>
          </a:prstGeom>
        </p:spPr>
      </p:pic>
      <p:sp>
        <p:nvSpPr>
          <p:cNvPr id="8" name="Symbol zastępczy zawartości 7">
            <a:extLst>
              <a:ext uri="{FF2B5EF4-FFF2-40B4-BE49-F238E27FC236}">
                <a16:creationId xmlns:a16="http://schemas.microsoft.com/office/drawing/2014/main" id="{D035248F-3AF9-739E-B295-F41023579F07}"/>
              </a:ext>
            </a:extLst>
          </p:cNvPr>
          <p:cNvSpPr>
            <a:spLocks noGrp="1"/>
          </p:cNvSpPr>
          <p:nvPr>
            <p:ph sz="half" idx="2"/>
          </p:nvPr>
        </p:nvSpPr>
        <p:spPr/>
        <p:txBody>
          <a:bodyPr/>
          <a:lstStyle/>
          <a:p>
            <a:endParaRPr lang="pl-PL" dirty="0"/>
          </a:p>
        </p:txBody>
      </p:sp>
    </p:spTree>
    <p:extLst>
      <p:ext uri="{BB962C8B-B14F-4D97-AF65-F5344CB8AC3E}">
        <p14:creationId xmlns:p14="http://schemas.microsoft.com/office/powerpoint/2010/main" val="67474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DCF58B8-DDD5-78D8-8EEE-65847C64C772}"/>
              </a:ext>
            </a:extLst>
          </p:cNvPr>
          <p:cNvSpPr>
            <a:spLocks noGrp="1"/>
          </p:cNvSpPr>
          <p:nvPr>
            <p:ph type="title"/>
          </p:nvPr>
        </p:nvSpPr>
        <p:spPr>
          <a:xfrm>
            <a:off x="992220" y="365126"/>
            <a:ext cx="10361579" cy="315912"/>
          </a:xfrm>
        </p:spPr>
        <p:txBody>
          <a:bodyPr>
            <a:normAutofit fontScale="90000"/>
          </a:bodyPr>
          <a:lstStyle/>
          <a:p>
            <a:endParaRPr lang="pl-PL" dirty="0"/>
          </a:p>
        </p:txBody>
      </p:sp>
      <p:sp>
        <p:nvSpPr>
          <p:cNvPr id="3" name="Symbol zastępczy zawartości 2">
            <a:extLst>
              <a:ext uri="{FF2B5EF4-FFF2-40B4-BE49-F238E27FC236}">
                <a16:creationId xmlns:a16="http://schemas.microsoft.com/office/drawing/2014/main" id="{F25F6DCD-49CA-BF18-FBE8-734ABE2286D0}"/>
              </a:ext>
            </a:extLst>
          </p:cNvPr>
          <p:cNvSpPr>
            <a:spLocks noGrp="1"/>
          </p:cNvSpPr>
          <p:nvPr>
            <p:ph idx="1"/>
          </p:nvPr>
        </p:nvSpPr>
        <p:spPr>
          <a:xfrm>
            <a:off x="836579" y="365126"/>
            <a:ext cx="10517221" cy="5811837"/>
          </a:xfrm>
        </p:spPr>
        <p:txBody>
          <a:bodyPr>
            <a:normAutofit/>
          </a:bodyPr>
          <a:lstStyle/>
          <a:p>
            <a:pPr algn="ctr">
              <a:lnSpc>
                <a:spcPct val="115000"/>
              </a:lnSpc>
              <a:spcAft>
                <a:spcPts val="800"/>
              </a:spcAft>
            </a:pP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Cechą charakterystyczną tego alternatywnego źródła energii jest  możliwość wykorzystania kilku technologii spalania. </a:t>
            </a:r>
            <a:endParaRPr lang="pl-PL"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Do głównych procesów możemy zaliczyć:</a:t>
            </a:r>
            <a:endParaRPr lang="pl-PL"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0">
              <a:lnSpc>
                <a:spcPct val="115000"/>
              </a:lnSpc>
              <a:spcAft>
                <a:spcPts val="800"/>
              </a:spcAft>
              <a:buNone/>
            </a:pPr>
            <a:r>
              <a:rPr lang="pl-PL" sz="3000" kern="0" dirty="0">
                <a:effectLst/>
                <a:latin typeface="Comic Sans MS" panose="030F0702030302020204" pitchFamily="66" charset="0"/>
                <a:ea typeface="Times New Roman" panose="02020603050405020304" pitchFamily="18" charset="0"/>
                <a:cs typeface="Times New Roman" panose="02020603050405020304" pitchFamily="18" charset="0"/>
              </a:rPr>
              <a:t>     Pirolizę                Gazyfikację                  Kogenerację </a:t>
            </a:r>
            <a:endParaRPr lang="pl-PL" sz="3000" kern="100" dirty="0">
              <a:effectLst/>
              <a:latin typeface="Aptos" panose="020B0004020202020204" pitchFamily="34" charset="0"/>
              <a:ea typeface="Aptos" panose="020B0004020202020204" pitchFamily="34" charset="0"/>
              <a:cs typeface="Times New Roman" panose="02020603050405020304" pitchFamily="18" charset="0"/>
            </a:endParaRPr>
          </a:p>
          <a:p>
            <a:pPr indent="0">
              <a:lnSpc>
                <a:spcPct val="115000"/>
              </a:lnSpc>
              <a:spcAft>
                <a:spcPts val="800"/>
              </a:spcAft>
              <a:buNone/>
            </a:pP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W wyniku spalania biomasy powstaje dużo mniej zanieczyszczeń niż przy spalaniu węgla czy ropy naftowej.</a:t>
            </a:r>
            <a:endParaRPr lang="pl-PL"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15000"/>
              </a:lnSpc>
              <a:spcAft>
                <a:spcPts val="800"/>
              </a:spcAft>
              <a:buNone/>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Jednocześnie umożliwia oszczędność powstającego śladu węglowego podczas transportu, bo  rozmieszczenie surowca powoduje, że pozyskujemy energię na miejscu, tam gdzie będzie wykorzystana.</a:t>
            </a:r>
            <a:endParaRPr lang="pl-PL" sz="2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135613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FC7A210-D77F-CE35-1560-1B4BA29D6A5D}"/>
              </a:ext>
            </a:extLst>
          </p:cNvPr>
          <p:cNvSpPr>
            <a:spLocks noGrp="1"/>
          </p:cNvSpPr>
          <p:nvPr>
            <p:ph type="title"/>
          </p:nvPr>
        </p:nvSpPr>
        <p:spPr/>
        <p:txBody>
          <a:bodyPr>
            <a:normAutofit/>
          </a:bodyPr>
          <a:lstStyle/>
          <a:p>
            <a:pPr algn="ctr"/>
            <a:r>
              <a:rPr lang="pl-PL" sz="3200" dirty="0">
                <a:latin typeface="Comic Sans MS" panose="030F0702030302020204" pitchFamily="66" charset="0"/>
              </a:rPr>
              <a:t>Obieg biomasy w przyrodzie</a:t>
            </a:r>
          </a:p>
        </p:txBody>
      </p:sp>
      <p:pic>
        <p:nvPicPr>
          <p:cNvPr id="4" name="Symbol zastępczy zawartości 3">
            <a:extLst>
              <a:ext uri="{FF2B5EF4-FFF2-40B4-BE49-F238E27FC236}">
                <a16:creationId xmlns:a16="http://schemas.microsoft.com/office/drawing/2014/main" id="{C5EF872B-4960-98C5-3F1F-203D84E01D32}"/>
              </a:ext>
            </a:extLst>
          </p:cNvPr>
          <p:cNvPicPr>
            <a:picLocks noGrp="1" noChangeAspect="1"/>
          </p:cNvPicPr>
          <p:nvPr>
            <p:ph idx="1"/>
          </p:nvPr>
        </p:nvPicPr>
        <p:blipFill>
          <a:blip r:embed="rId3"/>
          <a:stretch>
            <a:fillRect/>
          </a:stretch>
        </p:blipFill>
        <p:spPr>
          <a:xfrm>
            <a:off x="2822164" y="2364376"/>
            <a:ext cx="6547671" cy="3273836"/>
          </a:xfrm>
          <a:prstGeom prst="rect">
            <a:avLst/>
          </a:prstGeom>
        </p:spPr>
      </p:pic>
    </p:spTree>
    <p:extLst>
      <p:ext uri="{BB962C8B-B14F-4D97-AF65-F5344CB8AC3E}">
        <p14:creationId xmlns:p14="http://schemas.microsoft.com/office/powerpoint/2010/main" val="428979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CAB4B6C-3EF5-79EF-76F2-EEC21D514C65}"/>
              </a:ext>
            </a:extLst>
          </p:cNvPr>
          <p:cNvSpPr>
            <a:spLocks noGrp="1"/>
          </p:cNvSpPr>
          <p:nvPr>
            <p:ph type="title"/>
          </p:nvPr>
        </p:nvSpPr>
        <p:spPr/>
        <p:txBody>
          <a:bodyPr/>
          <a:lstStyle/>
          <a:p>
            <a:endParaRPr lang="pl-PL"/>
          </a:p>
        </p:txBody>
      </p:sp>
      <p:pic>
        <p:nvPicPr>
          <p:cNvPr id="4" name="Symbol zastępczy zawartości 3">
            <a:extLst>
              <a:ext uri="{FF2B5EF4-FFF2-40B4-BE49-F238E27FC236}">
                <a16:creationId xmlns:a16="http://schemas.microsoft.com/office/drawing/2014/main" id="{023520B5-75E2-572B-9991-132E6E26FC86}"/>
              </a:ext>
            </a:extLst>
          </p:cNvPr>
          <p:cNvPicPr>
            <a:picLocks noGrp="1" noChangeAspect="1"/>
          </p:cNvPicPr>
          <p:nvPr>
            <p:ph idx="1"/>
          </p:nvPr>
        </p:nvPicPr>
        <p:blipFill>
          <a:blip r:embed="rId2"/>
          <a:stretch>
            <a:fillRect/>
          </a:stretch>
        </p:blipFill>
        <p:spPr>
          <a:xfrm>
            <a:off x="2216710" y="267230"/>
            <a:ext cx="8188531" cy="6590770"/>
          </a:xfrm>
          <a:prstGeom prst="rect">
            <a:avLst/>
          </a:prstGeom>
        </p:spPr>
      </p:pic>
    </p:spTree>
    <p:extLst>
      <p:ext uri="{BB962C8B-B14F-4D97-AF65-F5344CB8AC3E}">
        <p14:creationId xmlns:p14="http://schemas.microsoft.com/office/powerpoint/2010/main" val="667864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9110BE8-CCD1-08A6-E3C6-F32DD19D8EDB}"/>
              </a:ext>
            </a:extLst>
          </p:cNvPr>
          <p:cNvSpPr>
            <a:spLocks noGrp="1"/>
          </p:cNvSpPr>
          <p:nvPr>
            <p:ph type="title"/>
          </p:nvPr>
        </p:nvSpPr>
        <p:spPr>
          <a:xfrm>
            <a:off x="838200" y="365125"/>
            <a:ext cx="10515600" cy="841105"/>
          </a:xfrm>
        </p:spPr>
        <p:txBody>
          <a:bodyPr/>
          <a:lstStyle/>
          <a:p>
            <a:pPr algn="ctr"/>
            <a:r>
              <a:rPr lang="pl-PL" sz="3200" b="1" kern="0" dirty="0">
                <a:solidFill>
                  <a:srgbClr val="3A7C22"/>
                </a:solidFill>
                <a:latin typeface="Comic Sans MS" panose="030F0702030302020204" pitchFamily="66" charset="0"/>
                <a:ea typeface="Times New Roman" panose="02020603050405020304" pitchFamily="18" charset="0"/>
                <a:cs typeface="Times New Roman" panose="02020603050405020304" pitchFamily="18" charset="0"/>
              </a:rPr>
              <a:t>Biogaz</a:t>
            </a:r>
            <a:endParaRPr lang="pl-PL" dirty="0"/>
          </a:p>
        </p:txBody>
      </p:sp>
      <p:sp>
        <p:nvSpPr>
          <p:cNvPr id="3" name="Symbol zastępczy zawartości 2">
            <a:extLst>
              <a:ext uri="{FF2B5EF4-FFF2-40B4-BE49-F238E27FC236}">
                <a16:creationId xmlns:a16="http://schemas.microsoft.com/office/drawing/2014/main" id="{DF88B7FF-6324-9CBE-6D8E-4719844FCF93}"/>
              </a:ext>
            </a:extLst>
          </p:cNvPr>
          <p:cNvSpPr>
            <a:spLocks noGrp="1"/>
          </p:cNvSpPr>
          <p:nvPr>
            <p:ph idx="1"/>
          </p:nvPr>
        </p:nvSpPr>
        <p:spPr>
          <a:xfrm>
            <a:off x="680936" y="1128409"/>
            <a:ext cx="10672864" cy="5048554"/>
          </a:xfrm>
        </p:spPr>
        <p:txBody>
          <a:bodyPr>
            <a:normAutofit/>
          </a:bodyPr>
          <a:lstStyle/>
          <a:p>
            <a:pPr algn="ctr">
              <a:lnSpc>
                <a:spcPct val="115000"/>
              </a:lnSpc>
              <a:spcAft>
                <a:spcPts val="800"/>
              </a:spcAft>
            </a:pPr>
            <a:endPar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Biogaz jest innego rodzaju alternatywnym źródłem energii, który                                 z powodzeniem może być wykorzystany zarówno do produkcji energii elektrycznej, jak i cieplnej (w wyniku spalania w kotłach gazowych).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Do wytworzenia energii dochodzi w procesie fermentacji ,w której wykorzystuje się odpady spożywcze, roślinne, zwierzęce czy nawet komunalne (osady ściekowe).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Biogaz powstaje także naturalnie na torfowiskach, na dnie mórz,                                       w gnojowicy lub w żwaczach przeżuwaczy.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Gotowa mieszanina gazów składa się w około </a:t>
            </a:r>
            <a:r>
              <a:rPr lang="pl-PL" sz="2000" b="1" kern="0" dirty="0">
                <a:effectLst/>
                <a:latin typeface="Comic Sans MS" panose="030F0702030302020204" pitchFamily="66" charset="0"/>
                <a:ea typeface="Times New Roman" panose="02020603050405020304" pitchFamily="18" charset="0"/>
                <a:cs typeface="Times New Roman" panose="02020603050405020304" pitchFamily="18" charset="0"/>
              </a:rPr>
              <a:t>66% z metanu</a:t>
            </a: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 i w około 33%                                 z dwutlenku węgla. Dodatkowo w biogazie odnaleźć można śladowe</a:t>
            </a:r>
            <a:b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b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ilości wodoru, siarkowodoru czy amoniaku.</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06096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F4590E-A37E-43A4-0E9A-E50DAD9A746D}"/>
              </a:ext>
            </a:extLst>
          </p:cNvPr>
          <p:cNvSpPr>
            <a:spLocks noGrp="1"/>
          </p:cNvSpPr>
          <p:nvPr>
            <p:ph type="title"/>
          </p:nvPr>
        </p:nvSpPr>
        <p:spPr>
          <a:xfrm>
            <a:off x="838200" y="365126"/>
            <a:ext cx="10515600" cy="743828"/>
          </a:xfrm>
        </p:spPr>
        <p:txBody>
          <a:bodyPr/>
          <a:lstStyle/>
          <a:p>
            <a:pPr algn="ctr"/>
            <a:r>
              <a:rPr lang="pl-PL" sz="3200" b="1" kern="0" dirty="0">
                <a:solidFill>
                  <a:srgbClr val="3A7C22"/>
                </a:solidFill>
                <a:latin typeface="Comic Sans MS" panose="030F0702030302020204" pitchFamily="66" charset="0"/>
                <a:ea typeface="Times New Roman" panose="02020603050405020304" pitchFamily="18" charset="0"/>
                <a:cs typeface="Times New Roman" panose="02020603050405020304" pitchFamily="18" charset="0"/>
              </a:rPr>
              <a:t>Energia wiatru</a:t>
            </a:r>
            <a:endParaRPr lang="pl-PL" dirty="0"/>
          </a:p>
        </p:txBody>
      </p:sp>
      <p:sp>
        <p:nvSpPr>
          <p:cNvPr id="3" name="Symbol zastępczy zawartości 2">
            <a:extLst>
              <a:ext uri="{FF2B5EF4-FFF2-40B4-BE49-F238E27FC236}">
                <a16:creationId xmlns:a16="http://schemas.microsoft.com/office/drawing/2014/main" id="{9FF16D01-3AF7-028C-A7E1-18DE77D522EF}"/>
              </a:ext>
            </a:extLst>
          </p:cNvPr>
          <p:cNvSpPr>
            <a:spLocks noGrp="1"/>
          </p:cNvSpPr>
          <p:nvPr>
            <p:ph sz="half" idx="1"/>
          </p:nvPr>
        </p:nvSpPr>
        <p:spPr>
          <a:xfrm>
            <a:off x="342089" y="1108953"/>
            <a:ext cx="5181600" cy="5068009"/>
          </a:xfrm>
        </p:spPr>
        <p:txBody>
          <a:bodyPr>
            <a:normAutofit/>
          </a:bodyPr>
          <a:lstStyle/>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Wiatraki to dziś element pejzażu Polski. Występują w wielu miejscach i są jednym                     z najważniejszych źródeł energii odnawialnej.</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W tym wypadku prąd powstaje dzięki ruchowi obrotowemu, który przy użyciu przekładni napędza prądnice.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Uzyskiwana w ten sposób energia elektryczna jest wolna od jakichkolwiek produktów zanieczyszczających ziemską atmosferę.</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
        <p:nvSpPr>
          <p:cNvPr id="4" name="Symbol zastępczy zawartości 3">
            <a:extLst>
              <a:ext uri="{FF2B5EF4-FFF2-40B4-BE49-F238E27FC236}">
                <a16:creationId xmlns:a16="http://schemas.microsoft.com/office/drawing/2014/main" id="{0C1DB9E9-EF49-0A6A-71C0-C244C2A1FBFD}"/>
              </a:ext>
            </a:extLst>
          </p:cNvPr>
          <p:cNvSpPr>
            <a:spLocks noGrp="1"/>
          </p:cNvSpPr>
          <p:nvPr>
            <p:ph sz="half" idx="2"/>
          </p:nvPr>
        </p:nvSpPr>
        <p:spPr>
          <a:xfrm>
            <a:off x="6532124" y="1108952"/>
            <a:ext cx="5181600" cy="5068009"/>
          </a:xfrm>
        </p:spPr>
        <p:txBody>
          <a:bodyPr>
            <a:normAutofit/>
          </a:bodyPr>
          <a:lstStyle/>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Energię wiatrową można uzyskiwać także     z małych turbin  w instalacjach domowych lub  w przedsiębiorstwach.</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 Produkcja ekologicznego prądu jest  skuteczną formą oszczędności.</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pic>
        <p:nvPicPr>
          <p:cNvPr id="7" name="Obraz 6">
            <a:extLst>
              <a:ext uri="{FF2B5EF4-FFF2-40B4-BE49-F238E27FC236}">
                <a16:creationId xmlns:a16="http://schemas.microsoft.com/office/drawing/2014/main" id="{8EC8DB07-D4BD-6676-8CB8-AC0662928B42}"/>
              </a:ext>
            </a:extLst>
          </p:cNvPr>
          <p:cNvPicPr>
            <a:picLocks noChangeAspect="1"/>
          </p:cNvPicPr>
          <p:nvPr/>
        </p:nvPicPr>
        <p:blipFill>
          <a:blip r:embed="rId2"/>
          <a:stretch>
            <a:fillRect/>
          </a:stretch>
        </p:blipFill>
        <p:spPr>
          <a:xfrm>
            <a:off x="6684312" y="3282966"/>
            <a:ext cx="4877223" cy="2743438"/>
          </a:xfrm>
          <a:prstGeom prst="rect">
            <a:avLst/>
          </a:prstGeom>
        </p:spPr>
      </p:pic>
    </p:spTree>
    <p:extLst>
      <p:ext uri="{BB962C8B-B14F-4D97-AF65-F5344CB8AC3E}">
        <p14:creationId xmlns:p14="http://schemas.microsoft.com/office/powerpoint/2010/main" val="3542672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3E89DE-A615-E1DC-F934-AC1360F0A6F6}"/>
              </a:ext>
            </a:extLst>
          </p:cNvPr>
          <p:cNvSpPr>
            <a:spLocks noGrp="1"/>
          </p:cNvSpPr>
          <p:nvPr>
            <p:ph type="title"/>
          </p:nvPr>
        </p:nvSpPr>
        <p:spPr/>
        <p:txBody>
          <a:bodyPr/>
          <a:lstStyle/>
          <a:p>
            <a:endParaRPr lang="pl-PL"/>
          </a:p>
        </p:txBody>
      </p:sp>
      <p:pic>
        <p:nvPicPr>
          <p:cNvPr id="4" name="Symbol zastępczy zawartości 3">
            <a:extLst>
              <a:ext uri="{FF2B5EF4-FFF2-40B4-BE49-F238E27FC236}">
                <a16:creationId xmlns:a16="http://schemas.microsoft.com/office/drawing/2014/main" id="{3717ADA8-F09B-3E88-D46F-4DBA6EBDAEF1}"/>
              </a:ext>
            </a:extLst>
          </p:cNvPr>
          <p:cNvPicPr>
            <a:picLocks noGrp="1" noChangeAspect="1"/>
          </p:cNvPicPr>
          <p:nvPr>
            <p:ph idx="1"/>
          </p:nvPr>
        </p:nvPicPr>
        <p:blipFill>
          <a:blip r:embed="rId2"/>
          <a:stretch>
            <a:fillRect/>
          </a:stretch>
        </p:blipFill>
        <p:spPr>
          <a:xfrm>
            <a:off x="2081819" y="125695"/>
            <a:ext cx="8028362" cy="6732305"/>
          </a:xfrm>
          <a:prstGeom prst="rect">
            <a:avLst/>
          </a:prstGeom>
        </p:spPr>
      </p:pic>
    </p:spTree>
    <p:extLst>
      <p:ext uri="{BB962C8B-B14F-4D97-AF65-F5344CB8AC3E}">
        <p14:creationId xmlns:p14="http://schemas.microsoft.com/office/powerpoint/2010/main" val="1680002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CC7A15-29B6-50B2-AB90-04C20917EA7D}"/>
              </a:ext>
            </a:extLst>
          </p:cNvPr>
          <p:cNvSpPr>
            <a:spLocks noGrp="1"/>
          </p:cNvSpPr>
          <p:nvPr>
            <p:ph type="title"/>
          </p:nvPr>
        </p:nvSpPr>
        <p:spPr>
          <a:xfrm>
            <a:off x="838200" y="365125"/>
            <a:ext cx="10515600" cy="724373"/>
          </a:xfrm>
        </p:spPr>
        <p:txBody>
          <a:bodyPr/>
          <a:lstStyle/>
          <a:p>
            <a:pPr algn="ctr"/>
            <a:r>
              <a:rPr lang="pl-PL" sz="3200" b="1" kern="0" dirty="0">
                <a:solidFill>
                  <a:srgbClr val="3A7C22"/>
                </a:solidFill>
                <a:latin typeface="Comic Sans MS" panose="030F0702030302020204" pitchFamily="66" charset="0"/>
                <a:ea typeface="Times New Roman" panose="02020603050405020304" pitchFamily="18" charset="0"/>
                <a:cs typeface="Times New Roman" panose="02020603050405020304" pitchFamily="18" charset="0"/>
              </a:rPr>
              <a:t>Energia słoneczna</a:t>
            </a:r>
            <a:endParaRPr lang="pl-PL" dirty="0"/>
          </a:p>
        </p:txBody>
      </p:sp>
      <p:sp>
        <p:nvSpPr>
          <p:cNvPr id="3" name="Symbol zastępczy zawartości 2">
            <a:extLst>
              <a:ext uri="{FF2B5EF4-FFF2-40B4-BE49-F238E27FC236}">
                <a16:creationId xmlns:a16="http://schemas.microsoft.com/office/drawing/2014/main" id="{4A34BCC3-D021-A2C8-E7DE-E6209472835D}"/>
              </a:ext>
            </a:extLst>
          </p:cNvPr>
          <p:cNvSpPr>
            <a:spLocks noGrp="1"/>
          </p:cNvSpPr>
          <p:nvPr>
            <p:ph idx="1"/>
          </p:nvPr>
        </p:nvSpPr>
        <p:spPr>
          <a:xfrm>
            <a:off x="838200" y="1186774"/>
            <a:ext cx="10515600" cy="4990189"/>
          </a:xfrm>
        </p:spPr>
        <p:txBody>
          <a:bodyPr/>
          <a:lstStyle/>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Energia słoneczna to najszybciej rozwijająca się gałąź gospodarki energetycznej w Polsce. </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Może być ona wykorzystywana do produkcji energii cieplnej oraz elektrycznej. W tym pierwszym wypadku używa się </a:t>
            </a:r>
            <a:r>
              <a:rPr lang="pl-PL" sz="1800" kern="0" dirty="0">
                <a:solidFill>
                  <a:srgbClr val="C00000"/>
                </a:solidFill>
                <a:effectLst/>
                <a:latin typeface="Comic Sans MS" panose="030F0702030302020204" pitchFamily="66" charset="0"/>
                <a:ea typeface="Times New Roman" panose="02020603050405020304" pitchFamily="18" charset="0"/>
                <a:cs typeface="Times New Roman" panose="02020603050405020304" pitchFamily="18" charset="0"/>
              </a:rPr>
              <a:t>kolektory słoneczne, </a:t>
            </a: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które poprzez pobieranie promieniowania słonecznego podgrzewają wodę. Ta w kolejnym kroku jest przepompowywana do zbiornika ciepłej wody.</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pic>
        <p:nvPicPr>
          <p:cNvPr id="4" name="Obraz 3">
            <a:extLst>
              <a:ext uri="{FF2B5EF4-FFF2-40B4-BE49-F238E27FC236}">
                <a16:creationId xmlns:a16="http://schemas.microsoft.com/office/drawing/2014/main" id="{F697A81F-B973-9337-2043-6B10FA190CCC}"/>
              </a:ext>
            </a:extLst>
          </p:cNvPr>
          <p:cNvPicPr>
            <a:picLocks noChangeAspect="1"/>
          </p:cNvPicPr>
          <p:nvPr/>
        </p:nvPicPr>
        <p:blipFill>
          <a:blip r:embed="rId2"/>
          <a:stretch>
            <a:fillRect/>
          </a:stretch>
        </p:blipFill>
        <p:spPr>
          <a:xfrm>
            <a:off x="1803146" y="3329884"/>
            <a:ext cx="8352244" cy="2847079"/>
          </a:xfrm>
          <a:prstGeom prst="rect">
            <a:avLst/>
          </a:prstGeom>
        </p:spPr>
      </p:pic>
    </p:spTree>
    <p:extLst>
      <p:ext uri="{BB962C8B-B14F-4D97-AF65-F5344CB8AC3E}">
        <p14:creationId xmlns:p14="http://schemas.microsoft.com/office/powerpoint/2010/main" val="3136645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B336462-93CC-A3FB-A1CE-08BC501BB309}"/>
              </a:ext>
            </a:extLst>
          </p:cNvPr>
          <p:cNvSpPr>
            <a:spLocks noGrp="1"/>
          </p:cNvSpPr>
          <p:nvPr>
            <p:ph type="title"/>
          </p:nvPr>
        </p:nvSpPr>
        <p:spPr>
          <a:xfrm>
            <a:off x="838200" y="365126"/>
            <a:ext cx="10515600" cy="588186"/>
          </a:xfrm>
        </p:spPr>
        <p:txBody>
          <a:bodyPr>
            <a:normAutofit/>
          </a:bodyPr>
          <a:lstStyle/>
          <a:p>
            <a:pPr algn="ctr"/>
            <a:r>
              <a:rPr lang="pl-PL" sz="3200" b="1" kern="0" dirty="0">
                <a:solidFill>
                  <a:srgbClr val="3A7C22"/>
                </a:solidFill>
                <a:latin typeface="Comic Sans MS" panose="030F0702030302020204" pitchFamily="66" charset="0"/>
                <a:ea typeface="Times New Roman" panose="02020603050405020304" pitchFamily="18" charset="0"/>
                <a:cs typeface="Times New Roman" panose="02020603050405020304" pitchFamily="18" charset="0"/>
              </a:rPr>
              <a:t>Energia słoneczna</a:t>
            </a:r>
            <a:endParaRPr lang="pl-PL" sz="3200" dirty="0"/>
          </a:p>
        </p:txBody>
      </p:sp>
      <p:sp>
        <p:nvSpPr>
          <p:cNvPr id="3" name="Symbol zastępczy zawartości 2">
            <a:extLst>
              <a:ext uri="{FF2B5EF4-FFF2-40B4-BE49-F238E27FC236}">
                <a16:creationId xmlns:a16="http://schemas.microsoft.com/office/drawing/2014/main" id="{34E1CE0A-F573-931C-D6ED-5948E051B87E}"/>
              </a:ext>
            </a:extLst>
          </p:cNvPr>
          <p:cNvSpPr>
            <a:spLocks noGrp="1"/>
          </p:cNvSpPr>
          <p:nvPr>
            <p:ph idx="1"/>
          </p:nvPr>
        </p:nvSpPr>
        <p:spPr>
          <a:xfrm>
            <a:off x="221064" y="953312"/>
            <a:ext cx="11615894" cy="5710135"/>
          </a:xfrm>
        </p:spPr>
        <p:txBody>
          <a:bodyPr/>
          <a:lstStyle/>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Do produkcji prądu wykorzystuje się z kolei </a:t>
            </a:r>
            <a:r>
              <a:rPr lang="pl-PL" sz="2000" kern="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panele fotowoltaiczne</a:t>
            </a:r>
            <a:endParaRPr lang="pl-PL" sz="2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 Proces uzyskiwania energii rozpoczyna się w momencie padania słońca na powierzchnię modułów.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Poprzez ruch elektronów powstaje napięcie/prąd, który po  zamianie na prąd zmienny, może być wykorzystany do zasilenia dowolnego urządzenia elektronicznego w gospodarstwie domowym, firmie czy budynku użyteczności publicznej. Instalacje fotowoltaiczne mogą powstawać  na dachach budynków, gruntach czy w mniej standardowych lokalizacjach.</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pic>
        <p:nvPicPr>
          <p:cNvPr id="4" name="Obraz 3">
            <a:extLst>
              <a:ext uri="{FF2B5EF4-FFF2-40B4-BE49-F238E27FC236}">
                <a16:creationId xmlns:a16="http://schemas.microsoft.com/office/drawing/2014/main" id="{E475A329-52DD-12D2-A2B1-DFB233A991B4}"/>
              </a:ext>
            </a:extLst>
          </p:cNvPr>
          <p:cNvPicPr>
            <a:picLocks noChangeAspect="1"/>
          </p:cNvPicPr>
          <p:nvPr/>
        </p:nvPicPr>
        <p:blipFill>
          <a:blip r:embed="rId2"/>
          <a:stretch>
            <a:fillRect/>
          </a:stretch>
        </p:blipFill>
        <p:spPr>
          <a:xfrm>
            <a:off x="603668" y="4573671"/>
            <a:ext cx="5206435" cy="2011854"/>
          </a:xfrm>
          <a:prstGeom prst="rect">
            <a:avLst/>
          </a:prstGeom>
        </p:spPr>
      </p:pic>
      <p:pic>
        <p:nvPicPr>
          <p:cNvPr id="5" name="Obraz 4">
            <a:extLst>
              <a:ext uri="{FF2B5EF4-FFF2-40B4-BE49-F238E27FC236}">
                <a16:creationId xmlns:a16="http://schemas.microsoft.com/office/drawing/2014/main" id="{1D87DB06-184C-89F7-D492-683A56B9157A}"/>
              </a:ext>
            </a:extLst>
          </p:cNvPr>
          <p:cNvPicPr>
            <a:picLocks noChangeAspect="1"/>
          </p:cNvPicPr>
          <p:nvPr/>
        </p:nvPicPr>
        <p:blipFill>
          <a:blip r:embed="rId3"/>
          <a:stretch>
            <a:fillRect/>
          </a:stretch>
        </p:blipFill>
        <p:spPr>
          <a:xfrm>
            <a:off x="7579405" y="3988404"/>
            <a:ext cx="3889585" cy="2597121"/>
          </a:xfrm>
          <a:prstGeom prst="rect">
            <a:avLst/>
          </a:prstGeom>
        </p:spPr>
      </p:pic>
    </p:spTree>
    <p:extLst>
      <p:ext uri="{BB962C8B-B14F-4D97-AF65-F5344CB8AC3E}">
        <p14:creationId xmlns:p14="http://schemas.microsoft.com/office/powerpoint/2010/main" val="2037404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D750719-1122-C5C4-2AC9-C176F0EF3B31}"/>
              </a:ext>
            </a:extLst>
          </p:cNvPr>
          <p:cNvSpPr>
            <a:spLocks noGrp="1"/>
          </p:cNvSpPr>
          <p:nvPr>
            <p:ph type="title"/>
          </p:nvPr>
        </p:nvSpPr>
        <p:spPr/>
        <p:txBody>
          <a:bodyPr/>
          <a:lstStyle/>
          <a:p>
            <a:endParaRPr lang="pl-PL" dirty="0"/>
          </a:p>
        </p:txBody>
      </p:sp>
      <p:pic>
        <p:nvPicPr>
          <p:cNvPr id="4" name="Symbol zastępczy zawartości 3">
            <a:extLst>
              <a:ext uri="{FF2B5EF4-FFF2-40B4-BE49-F238E27FC236}">
                <a16:creationId xmlns:a16="http://schemas.microsoft.com/office/drawing/2014/main" id="{3844B845-B199-D725-D6A6-EFD0AE31AC3F}"/>
              </a:ext>
            </a:extLst>
          </p:cNvPr>
          <p:cNvPicPr>
            <a:picLocks noGrp="1" noChangeAspect="1"/>
          </p:cNvPicPr>
          <p:nvPr>
            <p:ph idx="1"/>
          </p:nvPr>
        </p:nvPicPr>
        <p:blipFill>
          <a:blip r:embed="rId2"/>
          <a:stretch>
            <a:fillRect/>
          </a:stretch>
        </p:blipFill>
        <p:spPr>
          <a:xfrm>
            <a:off x="1744718" y="141987"/>
            <a:ext cx="9343696" cy="6518451"/>
          </a:xfrm>
          <a:prstGeom prst="rect">
            <a:avLst/>
          </a:prstGeom>
        </p:spPr>
      </p:pic>
    </p:spTree>
    <p:extLst>
      <p:ext uri="{BB962C8B-B14F-4D97-AF65-F5344CB8AC3E}">
        <p14:creationId xmlns:p14="http://schemas.microsoft.com/office/powerpoint/2010/main" val="2295686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8F03DC-206F-78F3-078E-781CA7955739}"/>
              </a:ext>
            </a:extLst>
          </p:cNvPr>
          <p:cNvSpPr>
            <a:spLocks noGrp="1"/>
          </p:cNvSpPr>
          <p:nvPr>
            <p:ph type="title"/>
          </p:nvPr>
        </p:nvSpPr>
        <p:spPr>
          <a:xfrm>
            <a:off x="838200" y="365125"/>
            <a:ext cx="10515600" cy="1687411"/>
          </a:xfrm>
        </p:spPr>
        <p:txBody>
          <a:bodyPr>
            <a:normAutofit fontScale="90000"/>
          </a:bodyPr>
          <a:lstStyle/>
          <a:p>
            <a:pPr algn="ctr">
              <a:lnSpc>
                <a:spcPct val="150000"/>
              </a:lnSpc>
              <a:spcAft>
                <a:spcPts val="800"/>
              </a:spcAft>
            </a:pPr>
            <a:r>
              <a:rPr lang="pl-PL" sz="3600" b="1" kern="0">
                <a:solidFill>
                  <a:srgbClr val="3A7C22"/>
                </a:solidFill>
                <a:effectLst/>
                <a:latin typeface="Comic Sans MS" panose="030F0702030302020204" pitchFamily="66" charset="0"/>
                <a:ea typeface="Times New Roman" panose="02020603050405020304" pitchFamily="18" charset="0"/>
                <a:cs typeface="Times New Roman" panose="02020603050405020304" pitchFamily="18" charset="0"/>
              </a:rPr>
              <a:t>Energia geotermalna</a:t>
            </a:r>
            <a:br>
              <a:rPr lang="pl-PL" sz="1800" kern="100">
                <a:effectLst/>
                <a:latin typeface="Aptos" panose="020B0004020202020204" pitchFamily="34" charset="0"/>
                <a:ea typeface="Aptos" panose="020B0004020202020204" pitchFamily="34" charset="0"/>
                <a:cs typeface="Times New Roman" panose="02020603050405020304" pitchFamily="18" charset="0"/>
              </a:rPr>
            </a:br>
            <a:r>
              <a:rPr lang="pl-PL" sz="2200" kern="0">
                <a:effectLst/>
                <a:latin typeface="Comic Sans MS" panose="030F0702030302020204" pitchFamily="66" charset="0"/>
                <a:ea typeface="Times New Roman" panose="02020603050405020304" pitchFamily="18" charset="0"/>
                <a:cs typeface="Times New Roman" panose="02020603050405020304" pitchFamily="18" charset="0"/>
              </a:rPr>
              <a:t>Energia geotermalna, to naturalny zasób pochodzący z wnętrza Ziemi wykorzystujący różnicę temperatur między jądrem Ziemi a skorupą ziemską.</a:t>
            </a:r>
            <a:br>
              <a:rPr lang="pl-PL" sz="1800" kern="100">
                <a:effectLst/>
                <a:latin typeface="Aptos" panose="020B0004020202020204" pitchFamily="34" charset="0"/>
                <a:ea typeface="Aptos" panose="020B0004020202020204" pitchFamily="34" charset="0"/>
                <a:cs typeface="Times New Roman" panose="02020603050405020304" pitchFamily="18" charset="0"/>
              </a:rPr>
            </a:br>
            <a:endParaRPr lang="pl-PL" dirty="0"/>
          </a:p>
        </p:txBody>
      </p:sp>
      <p:sp>
        <p:nvSpPr>
          <p:cNvPr id="3" name="Symbol zastępczy zawartości 2">
            <a:extLst>
              <a:ext uri="{FF2B5EF4-FFF2-40B4-BE49-F238E27FC236}">
                <a16:creationId xmlns:a16="http://schemas.microsoft.com/office/drawing/2014/main" id="{A3D04B62-1B74-16DD-F562-89061D18FE18}"/>
              </a:ext>
            </a:extLst>
          </p:cNvPr>
          <p:cNvSpPr>
            <a:spLocks noGrp="1"/>
          </p:cNvSpPr>
          <p:nvPr>
            <p:ph sz="half" idx="1"/>
          </p:nvPr>
        </p:nvSpPr>
        <p:spPr>
          <a:xfrm>
            <a:off x="838200" y="2141537"/>
            <a:ext cx="5181600" cy="4351338"/>
          </a:xfrm>
        </p:spPr>
        <p:txBody>
          <a:bodyPr>
            <a:normAutofit/>
          </a:bodyPr>
          <a:lstStyle/>
          <a:p>
            <a:pPr marL="0" indent="0" algn="ctr">
              <a:lnSpc>
                <a:spcPct val="160000"/>
              </a:lnSpc>
              <a:spcBef>
                <a:spcPts val="1200"/>
              </a:spcBef>
              <a:buNone/>
            </a:pPr>
            <a:r>
              <a:rPr lang="pl-PL" sz="2000" kern="0">
                <a:effectLst/>
                <a:latin typeface="Comic Sans MS" panose="030F0702030302020204" pitchFamily="66" charset="0"/>
                <a:ea typeface="Times New Roman" panose="02020603050405020304" pitchFamily="18" charset="0"/>
                <a:cs typeface="Times New Roman" panose="02020603050405020304" pitchFamily="18" charset="0"/>
              </a:rPr>
              <a:t>Pozyskanie wód podziemnych i pary wodnej odbywa się poprzez wykonanie specjalistycznego odwiertu. Wtłoczona tam </a:t>
            </a:r>
            <a:r>
              <a:rPr lang="pl-PL" sz="2000" b="1" kern="0">
                <a:effectLst/>
                <a:latin typeface="Comic Sans MS" panose="030F0702030302020204" pitchFamily="66" charset="0"/>
                <a:ea typeface="Times New Roman" panose="02020603050405020304" pitchFamily="18" charset="0"/>
                <a:cs typeface="Times New Roman" panose="02020603050405020304" pitchFamily="18" charset="0"/>
              </a:rPr>
              <a:t>zimna woda po nagrzaniu jest wypompowywana</a:t>
            </a:r>
            <a:r>
              <a:rPr lang="pl-PL" sz="2000" kern="0">
                <a:effectLst/>
                <a:latin typeface="Comic Sans MS" panose="030F0702030302020204" pitchFamily="66" charset="0"/>
                <a:ea typeface="Times New Roman" panose="02020603050405020304" pitchFamily="18" charset="0"/>
                <a:cs typeface="Times New Roman" panose="02020603050405020304" pitchFamily="18" charset="0"/>
              </a:rPr>
              <a:t> i wykorzystywana do ogrzewania pomieszczeń lub                            do napędzania turbin parowych. </a:t>
            </a:r>
            <a:endParaRPr lang="pl-PL" sz="2000" kern="10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pic>
        <p:nvPicPr>
          <p:cNvPr id="5" name="Symbol zastępczy zawartości 4">
            <a:extLst>
              <a:ext uri="{FF2B5EF4-FFF2-40B4-BE49-F238E27FC236}">
                <a16:creationId xmlns:a16="http://schemas.microsoft.com/office/drawing/2014/main" id="{AD02BFEC-AF96-84FE-4EF5-33BDF84B72E4}"/>
              </a:ext>
            </a:extLst>
          </p:cNvPr>
          <p:cNvPicPr>
            <a:picLocks noGrp="1" noChangeAspect="1"/>
          </p:cNvPicPr>
          <p:nvPr>
            <p:ph sz="half" idx="2"/>
          </p:nvPr>
        </p:nvPicPr>
        <p:blipFill>
          <a:blip r:embed="rId2"/>
          <a:stretch>
            <a:fillRect/>
          </a:stretch>
        </p:blipFill>
        <p:spPr>
          <a:xfrm>
            <a:off x="6482898" y="2227751"/>
            <a:ext cx="4560203" cy="3420152"/>
          </a:xfrm>
          <a:prstGeom prst="rect">
            <a:avLst/>
          </a:prstGeom>
        </p:spPr>
      </p:pic>
    </p:spTree>
    <p:extLst>
      <p:ext uri="{BB962C8B-B14F-4D97-AF65-F5344CB8AC3E}">
        <p14:creationId xmlns:p14="http://schemas.microsoft.com/office/powerpoint/2010/main" val="3982232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D0A8001-D24B-8268-B29B-C0A0EC503230}"/>
              </a:ext>
            </a:extLst>
          </p:cNvPr>
          <p:cNvSpPr>
            <a:spLocks noGrp="1"/>
          </p:cNvSpPr>
          <p:nvPr>
            <p:ph type="title"/>
          </p:nvPr>
        </p:nvSpPr>
        <p:spPr>
          <a:xfrm>
            <a:off x="838200" y="365126"/>
            <a:ext cx="10515600" cy="315912"/>
          </a:xfrm>
        </p:spPr>
        <p:txBody>
          <a:bodyPr>
            <a:normAutofit fontScale="90000"/>
          </a:bodyPr>
          <a:lstStyle/>
          <a:p>
            <a:endParaRPr lang="pl-PL" dirty="0"/>
          </a:p>
        </p:txBody>
      </p:sp>
      <p:sp>
        <p:nvSpPr>
          <p:cNvPr id="3" name="Symbol zastępczy zawartości 2">
            <a:extLst>
              <a:ext uri="{FF2B5EF4-FFF2-40B4-BE49-F238E27FC236}">
                <a16:creationId xmlns:a16="http://schemas.microsoft.com/office/drawing/2014/main" id="{03BE9168-1456-14FA-FDC0-5626C6BAD00C}"/>
              </a:ext>
            </a:extLst>
          </p:cNvPr>
          <p:cNvSpPr>
            <a:spLocks noGrp="1"/>
          </p:cNvSpPr>
          <p:nvPr>
            <p:ph idx="1"/>
          </p:nvPr>
        </p:nvSpPr>
        <p:spPr>
          <a:xfrm>
            <a:off x="838200" y="681038"/>
            <a:ext cx="10515600" cy="5495925"/>
          </a:xfrm>
        </p:spPr>
        <p:txBody>
          <a:bodyPr/>
          <a:lstStyle/>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Istnieje także możliwość zamiany na energię elektryczną dzięki wykorzystaniu elektrowni geotermalnej. Główną zaletą energii geotermalnej jest </a:t>
            </a:r>
            <a:r>
              <a:rPr lang="pl-PL" sz="1800" b="1" kern="0" dirty="0">
                <a:effectLst/>
                <a:latin typeface="Comic Sans MS" panose="030F0702030302020204" pitchFamily="66" charset="0"/>
                <a:ea typeface="Times New Roman" panose="02020603050405020304" pitchFamily="18" charset="0"/>
                <a:cs typeface="Times New Roman" panose="02020603050405020304" pitchFamily="18" charset="0"/>
              </a:rPr>
              <a:t>uniezależnienie się od warunków atmosferycznych</a:t>
            </a: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Jej niewielkie wykorzystanie na terenie Polski wiąże się głównie z wysokimi kosztami jej zastosowania. Już teraz stanowi ona ważne ogniwo w gospodarce energetycznej Islandii, Turcji, Nowej Zelandii, Indonezji.</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pic>
        <p:nvPicPr>
          <p:cNvPr id="4" name="Obraz 3">
            <a:extLst>
              <a:ext uri="{FF2B5EF4-FFF2-40B4-BE49-F238E27FC236}">
                <a16:creationId xmlns:a16="http://schemas.microsoft.com/office/drawing/2014/main" id="{77570F16-CF1C-EC3D-D4FA-5797CFD8D9A4}"/>
              </a:ext>
            </a:extLst>
          </p:cNvPr>
          <p:cNvPicPr>
            <a:picLocks noChangeAspect="1"/>
          </p:cNvPicPr>
          <p:nvPr/>
        </p:nvPicPr>
        <p:blipFill>
          <a:blip r:embed="rId2"/>
          <a:stretch>
            <a:fillRect/>
          </a:stretch>
        </p:blipFill>
        <p:spPr>
          <a:xfrm>
            <a:off x="2840454" y="2877633"/>
            <a:ext cx="6511092" cy="3615241"/>
          </a:xfrm>
          <a:prstGeom prst="rect">
            <a:avLst/>
          </a:prstGeom>
        </p:spPr>
      </p:pic>
    </p:spTree>
    <p:extLst>
      <p:ext uri="{BB962C8B-B14F-4D97-AF65-F5344CB8AC3E}">
        <p14:creationId xmlns:p14="http://schemas.microsoft.com/office/powerpoint/2010/main" val="2047905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0D16F0A-8D10-DF1A-6F2C-75EBB1512ECE}"/>
              </a:ext>
            </a:extLst>
          </p:cNvPr>
          <p:cNvSpPr>
            <a:spLocks noGrp="1"/>
          </p:cNvSpPr>
          <p:nvPr>
            <p:ph type="title"/>
          </p:nvPr>
        </p:nvSpPr>
        <p:spPr/>
        <p:txBody>
          <a:bodyPr/>
          <a:lstStyle/>
          <a:p>
            <a:endParaRPr lang="pl-PL"/>
          </a:p>
        </p:txBody>
      </p:sp>
      <p:pic>
        <p:nvPicPr>
          <p:cNvPr id="4" name="Symbol zastępczy zawartości 3">
            <a:extLst>
              <a:ext uri="{FF2B5EF4-FFF2-40B4-BE49-F238E27FC236}">
                <a16:creationId xmlns:a16="http://schemas.microsoft.com/office/drawing/2014/main" id="{BD64F54D-6202-610E-1ECD-5C08476103D8}"/>
              </a:ext>
            </a:extLst>
          </p:cNvPr>
          <p:cNvPicPr>
            <a:picLocks noGrp="1" noChangeAspect="1"/>
          </p:cNvPicPr>
          <p:nvPr>
            <p:ph idx="1"/>
          </p:nvPr>
        </p:nvPicPr>
        <p:blipFill>
          <a:blip r:embed="rId2"/>
          <a:stretch>
            <a:fillRect/>
          </a:stretch>
        </p:blipFill>
        <p:spPr>
          <a:xfrm>
            <a:off x="1571052" y="272256"/>
            <a:ext cx="9049895" cy="6313487"/>
          </a:xfrm>
          <a:prstGeom prst="rect">
            <a:avLst/>
          </a:prstGeom>
        </p:spPr>
      </p:pic>
    </p:spTree>
    <p:extLst>
      <p:ext uri="{BB962C8B-B14F-4D97-AF65-F5344CB8AC3E}">
        <p14:creationId xmlns:p14="http://schemas.microsoft.com/office/powerpoint/2010/main" val="2106756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6914B5-3D36-F54D-7C39-37DB9285CA53}"/>
              </a:ext>
            </a:extLst>
          </p:cNvPr>
          <p:cNvSpPr>
            <a:spLocks noGrp="1"/>
          </p:cNvSpPr>
          <p:nvPr>
            <p:ph type="title"/>
          </p:nvPr>
        </p:nvSpPr>
        <p:spPr>
          <a:xfrm>
            <a:off x="838200" y="365126"/>
            <a:ext cx="10515600" cy="627096"/>
          </a:xfrm>
        </p:spPr>
        <p:txBody>
          <a:bodyPr/>
          <a:lstStyle/>
          <a:p>
            <a:pPr algn="ctr"/>
            <a:r>
              <a:rPr lang="pl-PL" sz="2800" b="1" kern="0" dirty="0">
                <a:solidFill>
                  <a:srgbClr val="3A7C22"/>
                </a:solidFill>
                <a:latin typeface="Comic Sans MS" panose="030F0702030302020204" pitchFamily="66" charset="0"/>
                <a:ea typeface="Times New Roman" panose="02020603050405020304" pitchFamily="18" charset="0"/>
                <a:cs typeface="Times New Roman" panose="02020603050405020304" pitchFamily="18" charset="0"/>
              </a:rPr>
              <a:t>Energia wody</a:t>
            </a:r>
            <a:endParaRPr lang="pl-PL" dirty="0"/>
          </a:p>
        </p:txBody>
      </p:sp>
      <p:sp>
        <p:nvSpPr>
          <p:cNvPr id="3" name="Symbol zastępczy zawartości 2">
            <a:extLst>
              <a:ext uri="{FF2B5EF4-FFF2-40B4-BE49-F238E27FC236}">
                <a16:creationId xmlns:a16="http://schemas.microsoft.com/office/drawing/2014/main" id="{623ADC57-49FE-7FFB-533F-D4ED5A4822C5}"/>
              </a:ext>
            </a:extLst>
          </p:cNvPr>
          <p:cNvSpPr>
            <a:spLocks noGrp="1"/>
          </p:cNvSpPr>
          <p:nvPr>
            <p:ph idx="1"/>
          </p:nvPr>
        </p:nvSpPr>
        <p:spPr>
          <a:xfrm>
            <a:off x="223736" y="992222"/>
            <a:ext cx="11653736" cy="5184741"/>
          </a:xfrm>
        </p:spPr>
        <p:txBody>
          <a:bodyPr>
            <a:normAutofit lnSpcReduction="10000"/>
          </a:bodyPr>
          <a:lstStyle/>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Pozyskiwanie energii z wody może przybierać różne formy. Tradycyjne młyny są coraz rzadziej wykorzystywane, natomiast popularność zyskują różnego rodzaju elektrownie. </a:t>
            </a:r>
          </a:p>
          <a:p>
            <a:pPr marL="0" indent="0" algn="ctr">
              <a:lnSpc>
                <a:spcPct val="115000"/>
              </a:lnSpc>
              <a:spcAft>
                <a:spcPts val="800"/>
              </a:spcAft>
              <a:buNone/>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Wyróżniamy:</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ctr">
              <a:lnSpc>
                <a:spcPct val="115000"/>
              </a:lnSpc>
              <a:spcAft>
                <a:spcPts val="800"/>
              </a:spcAft>
              <a:buSzPts val="1000"/>
              <a:buFont typeface="Symbol" panose="05050102010706020507" pitchFamily="18" charset="2"/>
              <a:buChar char=""/>
              <a:tabLst>
                <a:tab pos="457200" algn="l"/>
              </a:tabLs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Elektrownie przepływowe –  na rzekach nizinnych.</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ctr">
              <a:lnSpc>
                <a:spcPct val="115000"/>
              </a:lnSpc>
              <a:spcAft>
                <a:spcPts val="800"/>
              </a:spcAft>
              <a:buSzPts val="1000"/>
              <a:buFont typeface="Symbol" panose="05050102010706020507" pitchFamily="18" charset="2"/>
              <a:buChar char=""/>
              <a:tabLst>
                <a:tab pos="457200" algn="l"/>
              </a:tabLs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Elektrownie regulacyjne – zlokalizowane na specjalnych zbiornikach wodnych.</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ctr">
              <a:lnSpc>
                <a:spcPct val="115000"/>
              </a:lnSpc>
              <a:spcAft>
                <a:spcPts val="800"/>
              </a:spcAft>
              <a:buSzPts val="1000"/>
              <a:buFont typeface="Symbol" panose="05050102010706020507" pitchFamily="18" charset="2"/>
              <a:buChar char=""/>
              <a:tabLst>
                <a:tab pos="457200" algn="l"/>
              </a:tabLs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Elektrownie kaskadowe – to szereg elektrowni wodnych położonych na rzece nizinnej, wzajemnie ze sobą powiązanych.</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ctr">
              <a:lnSpc>
                <a:spcPct val="115000"/>
              </a:lnSpc>
              <a:spcAft>
                <a:spcPts val="800"/>
              </a:spcAft>
              <a:buSzPts val="1000"/>
              <a:buFont typeface="Symbol" panose="05050102010706020507" pitchFamily="18" charset="2"/>
              <a:buChar char=""/>
              <a:tabLst>
                <a:tab pos="457200" algn="l"/>
              </a:tabLs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Elektrownie szczytowo-pompowe – w tym modelu wykorzystuje się pompowanie wody nocą           z dolnego do górnego zbiornika wody. Gdy zapotrzebowanie na prąd w ciągu dnia wzrasta, następuje zrzucenie wody ze zbiornika górnego do dolnego. W ten sposób wytwarzana jest energia elektryczna.</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539155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E84357C-9C68-863B-EBA5-7828AD5C60D1}"/>
              </a:ext>
            </a:extLst>
          </p:cNvPr>
          <p:cNvSpPr>
            <a:spLocks noGrp="1"/>
          </p:cNvSpPr>
          <p:nvPr>
            <p:ph type="title"/>
          </p:nvPr>
        </p:nvSpPr>
        <p:spPr>
          <a:xfrm>
            <a:off x="838200" y="365125"/>
            <a:ext cx="10515600" cy="539547"/>
          </a:xfrm>
        </p:spPr>
        <p:txBody>
          <a:bodyPr/>
          <a:lstStyle/>
          <a:p>
            <a:pPr algn="ctr"/>
            <a:r>
              <a:rPr lang="pl-PL" sz="1800" kern="0" dirty="0">
                <a:effectLst/>
                <a:latin typeface="Comic Sans MS" panose="030F0702030302020204" pitchFamily="66" charset="0"/>
                <a:ea typeface="Times New Roman" panose="02020603050405020304" pitchFamily="18" charset="0"/>
                <a:cs typeface="Times New Roman" panose="02020603050405020304" pitchFamily="18" charset="0"/>
              </a:rPr>
              <a:t>Energia wodna jest także wykorzystywana na morzach i oceanach. </a:t>
            </a:r>
            <a:endParaRPr lang="pl-PL" dirty="0"/>
          </a:p>
        </p:txBody>
      </p:sp>
      <p:pic>
        <p:nvPicPr>
          <p:cNvPr id="5" name="Symbol zastępczy zawartości 4">
            <a:extLst>
              <a:ext uri="{FF2B5EF4-FFF2-40B4-BE49-F238E27FC236}">
                <a16:creationId xmlns:a16="http://schemas.microsoft.com/office/drawing/2014/main" id="{814CDED3-C0DC-A2C5-BE75-DC40415914B7}"/>
              </a:ext>
            </a:extLst>
          </p:cNvPr>
          <p:cNvPicPr>
            <a:picLocks noGrp="1" noChangeAspect="1"/>
          </p:cNvPicPr>
          <p:nvPr>
            <p:ph sz="half" idx="1"/>
          </p:nvPr>
        </p:nvPicPr>
        <p:blipFill>
          <a:blip r:embed="rId2"/>
          <a:stretch>
            <a:fillRect/>
          </a:stretch>
        </p:blipFill>
        <p:spPr>
          <a:xfrm>
            <a:off x="800723" y="1059567"/>
            <a:ext cx="4905332" cy="4113253"/>
          </a:xfrm>
          <a:prstGeom prst="rect">
            <a:avLst/>
          </a:prstGeom>
        </p:spPr>
      </p:pic>
      <p:pic>
        <p:nvPicPr>
          <p:cNvPr id="6" name="Symbol zastępczy zawartości 5">
            <a:extLst>
              <a:ext uri="{FF2B5EF4-FFF2-40B4-BE49-F238E27FC236}">
                <a16:creationId xmlns:a16="http://schemas.microsoft.com/office/drawing/2014/main" id="{90D0AB30-A7B5-FECB-B3DD-F8EF77F81677}"/>
              </a:ext>
            </a:extLst>
          </p:cNvPr>
          <p:cNvPicPr>
            <a:picLocks noGrp="1" noChangeAspect="1"/>
          </p:cNvPicPr>
          <p:nvPr>
            <p:ph sz="half" idx="2"/>
          </p:nvPr>
        </p:nvPicPr>
        <p:blipFill>
          <a:blip r:embed="rId3"/>
          <a:stretch>
            <a:fillRect/>
          </a:stretch>
        </p:blipFill>
        <p:spPr>
          <a:xfrm>
            <a:off x="6485947" y="1059567"/>
            <a:ext cx="5240257" cy="4082771"/>
          </a:xfrm>
          <a:prstGeom prst="rect">
            <a:avLst/>
          </a:prstGeom>
        </p:spPr>
      </p:pic>
      <p:sp>
        <p:nvSpPr>
          <p:cNvPr id="7" name="pole tekstowe 6">
            <a:extLst>
              <a:ext uri="{FF2B5EF4-FFF2-40B4-BE49-F238E27FC236}">
                <a16:creationId xmlns:a16="http://schemas.microsoft.com/office/drawing/2014/main" id="{617073FD-A964-4A14-4E73-4182E52C83D6}"/>
              </a:ext>
            </a:extLst>
          </p:cNvPr>
          <p:cNvSpPr txBox="1"/>
          <p:nvPr/>
        </p:nvSpPr>
        <p:spPr>
          <a:xfrm>
            <a:off x="3446585" y="5466303"/>
            <a:ext cx="6471138" cy="712375"/>
          </a:xfrm>
          <a:prstGeom prst="rect">
            <a:avLst/>
          </a:prstGeom>
          <a:noFill/>
        </p:spPr>
        <p:txBody>
          <a:bodyPr wrap="square" rtlCol="0">
            <a:spAutoFit/>
          </a:bodyPr>
          <a:lstStyle/>
          <a:p>
            <a:pPr algn="ctr">
              <a:lnSpc>
                <a:spcPct val="115000"/>
              </a:lnSpc>
              <a:spcAft>
                <a:spcPts val="800"/>
              </a:spcAft>
            </a:pPr>
            <a:r>
              <a:rPr lang="pl-PL" sz="1800" kern="0">
                <a:effectLst/>
                <a:latin typeface="Comic Sans MS" panose="030F0702030302020204" pitchFamily="66" charset="0"/>
                <a:ea typeface="Times New Roman" panose="02020603050405020304" pitchFamily="18" charset="0"/>
                <a:cs typeface="Times New Roman" panose="02020603050405020304" pitchFamily="18" charset="0"/>
              </a:rPr>
              <a:t>Do produkcji prądu wykorzystuje się tu energię pływów, fal oraz energię prądów wody.</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076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C6A6641-C956-258A-5E97-0F3CA16ED020}"/>
              </a:ext>
            </a:extLst>
          </p:cNvPr>
          <p:cNvSpPr>
            <a:spLocks noGrp="1"/>
          </p:cNvSpPr>
          <p:nvPr>
            <p:ph type="title"/>
          </p:nvPr>
        </p:nvSpPr>
        <p:spPr/>
        <p:txBody>
          <a:bodyPr/>
          <a:lstStyle/>
          <a:p>
            <a:endParaRPr lang="pl-PL"/>
          </a:p>
        </p:txBody>
      </p:sp>
      <p:pic>
        <p:nvPicPr>
          <p:cNvPr id="5" name="Symbol zastępczy zawartości 4">
            <a:extLst>
              <a:ext uri="{FF2B5EF4-FFF2-40B4-BE49-F238E27FC236}">
                <a16:creationId xmlns:a16="http://schemas.microsoft.com/office/drawing/2014/main" id="{7F9A3F23-3CD2-CB62-8C90-285AA96C5E32}"/>
              </a:ext>
            </a:extLst>
          </p:cNvPr>
          <p:cNvPicPr>
            <a:picLocks noGrp="1" noChangeAspect="1"/>
          </p:cNvPicPr>
          <p:nvPr>
            <p:ph sz="half" idx="1"/>
          </p:nvPr>
        </p:nvPicPr>
        <p:blipFill>
          <a:blip r:embed="rId3"/>
          <a:stretch>
            <a:fillRect/>
          </a:stretch>
        </p:blipFill>
        <p:spPr>
          <a:xfrm>
            <a:off x="1983827" y="224395"/>
            <a:ext cx="8232228" cy="6385642"/>
          </a:xfrm>
          <a:prstGeom prst="rect">
            <a:avLst/>
          </a:prstGeom>
        </p:spPr>
      </p:pic>
      <p:sp>
        <p:nvSpPr>
          <p:cNvPr id="4" name="Symbol zastępczy zawartości 3">
            <a:extLst>
              <a:ext uri="{FF2B5EF4-FFF2-40B4-BE49-F238E27FC236}">
                <a16:creationId xmlns:a16="http://schemas.microsoft.com/office/drawing/2014/main" id="{D0B3F34D-580D-9B1D-8FF6-911CB99B7EE1}"/>
              </a:ext>
            </a:extLst>
          </p:cNvPr>
          <p:cNvSpPr>
            <a:spLocks noGrp="1"/>
          </p:cNvSpPr>
          <p:nvPr>
            <p:ph sz="half" idx="2"/>
          </p:nvPr>
        </p:nvSpPr>
        <p:spPr/>
        <p:txBody>
          <a:bodyPr/>
          <a:lstStyle/>
          <a:p>
            <a:endParaRPr lang="pl-PL" dirty="0"/>
          </a:p>
        </p:txBody>
      </p:sp>
    </p:spTree>
    <p:extLst>
      <p:ext uri="{BB962C8B-B14F-4D97-AF65-F5344CB8AC3E}">
        <p14:creationId xmlns:p14="http://schemas.microsoft.com/office/powerpoint/2010/main" val="605681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ECBD80E3-A128-AC6C-7508-8D63D770C337}"/>
              </a:ext>
            </a:extLst>
          </p:cNvPr>
          <p:cNvPicPr>
            <a:picLocks noChangeAspect="1"/>
          </p:cNvPicPr>
          <p:nvPr/>
        </p:nvPicPr>
        <p:blipFill>
          <a:blip r:embed="rId2"/>
          <a:stretch>
            <a:fillRect/>
          </a:stretch>
        </p:blipFill>
        <p:spPr>
          <a:xfrm>
            <a:off x="481758" y="3048317"/>
            <a:ext cx="5170011" cy="3687649"/>
          </a:xfrm>
          <a:prstGeom prst="rect">
            <a:avLst/>
          </a:prstGeom>
        </p:spPr>
      </p:pic>
      <p:sp>
        <p:nvSpPr>
          <p:cNvPr id="2" name="Tytuł 1">
            <a:extLst>
              <a:ext uri="{FF2B5EF4-FFF2-40B4-BE49-F238E27FC236}">
                <a16:creationId xmlns:a16="http://schemas.microsoft.com/office/drawing/2014/main" id="{69A8A631-ECAF-1D25-5AE6-BFEC0A52524E}"/>
              </a:ext>
            </a:extLst>
          </p:cNvPr>
          <p:cNvSpPr>
            <a:spLocks noGrp="1"/>
          </p:cNvSpPr>
          <p:nvPr>
            <p:ph type="title"/>
          </p:nvPr>
        </p:nvSpPr>
        <p:spPr>
          <a:xfrm>
            <a:off x="838200" y="365125"/>
            <a:ext cx="10515600" cy="559003"/>
          </a:xfrm>
        </p:spPr>
        <p:txBody>
          <a:bodyPr/>
          <a:lstStyle/>
          <a:p>
            <a:pPr algn="ctr"/>
            <a:r>
              <a:rPr lang="pl-PL" sz="2800" b="1" kern="0" dirty="0">
                <a:solidFill>
                  <a:srgbClr val="3A7C22"/>
                </a:solidFill>
                <a:latin typeface="Comic Sans MS" panose="030F0702030302020204" pitchFamily="66" charset="0"/>
                <a:ea typeface="Times New Roman" panose="02020603050405020304" pitchFamily="18" charset="0"/>
                <a:cs typeface="Times New Roman" panose="02020603050405020304" pitchFamily="18" charset="0"/>
              </a:rPr>
              <a:t>Elektrownie atomowe</a:t>
            </a:r>
            <a:endParaRPr lang="pl-PL" dirty="0"/>
          </a:p>
        </p:txBody>
      </p:sp>
      <p:sp>
        <p:nvSpPr>
          <p:cNvPr id="3" name="Symbol zastępczy zawartości 2">
            <a:extLst>
              <a:ext uri="{FF2B5EF4-FFF2-40B4-BE49-F238E27FC236}">
                <a16:creationId xmlns:a16="http://schemas.microsoft.com/office/drawing/2014/main" id="{2F215FC6-5BFB-995F-BC96-7CE849F4D60C}"/>
              </a:ext>
            </a:extLst>
          </p:cNvPr>
          <p:cNvSpPr>
            <a:spLocks noGrp="1"/>
          </p:cNvSpPr>
          <p:nvPr>
            <p:ph idx="1"/>
          </p:nvPr>
        </p:nvSpPr>
        <p:spPr>
          <a:xfrm>
            <a:off x="0" y="924128"/>
            <a:ext cx="12191999" cy="5252835"/>
          </a:xfrm>
        </p:spPr>
        <p:txBody>
          <a:bodyPr/>
          <a:lstStyle/>
          <a:p>
            <a:pPr marL="0" indent="0" algn="ctr">
              <a:lnSpc>
                <a:spcPct val="115000"/>
              </a:lnSpc>
              <a:spcAft>
                <a:spcPts val="800"/>
              </a:spcAft>
              <a:buNone/>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Energia pozyskiwana z elektrowni atomowych także zaliczana jest  do alternatywnych źródeł energii.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Do produkcji wykorzystuje się reakcję rozszczepienia jądra atomu pierwiastka promieniotwórczego np. plutonu czy uranu.</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Uruchomienie elektrowni jądrowej jest kosztowne i długo trwa. Jednak na koniec otrzymuje się energię z minimalna ilością zanieczyszczeń.</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
        <p:nvSpPr>
          <p:cNvPr id="6" name="pole tekstowe 5">
            <a:extLst>
              <a:ext uri="{FF2B5EF4-FFF2-40B4-BE49-F238E27FC236}">
                <a16:creationId xmlns:a16="http://schemas.microsoft.com/office/drawing/2014/main" id="{F07EC25A-80FE-631F-9675-CF542210EB1E}"/>
              </a:ext>
            </a:extLst>
          </p:cNvPr>
          <p:cNvSpPr txBox="1"/>
          <p:nvPr/>
        </p:nvSpPr>
        <p:spPr>
          <a:xfrm>
            <a:off x="5770907" y="4427642"/>
            <a:ext cx="6094324" cy="2308324"/>
          </a:xfrm>
          <a:prstGeom prst="rect">
            <a:avLst/>
          </a:prstGeom>
          <a:noFill/>
        </p:spPr>
        <p:txBody>
          <a:bodyPr wrap="square">
            <a:spAutoFit/>
          </a:bodyPr>
          <a:lstStyle/>
          <a:p>
            <a:r>
              <a:rPr lang="pl-PL" dirty="0"/>
              <a:t>Schemat cieplny elektrowni jądrowej z reaktorem wodnym ciśnieniowym: 1. Blok reaktora; 2. Komin chłodzący;                   3. Reaktor; 4. Pręty kontrolne; 5. Zbiornik wyrównawczy ciśnienia; 6. Generator pary; 7. Zbiornik paliwa; 8. Turbina; 9. Prądnica; 10. Transformator; 11. Skraplacz; 12. Stan gazowy; 13. Stan ciekły; 14. Powietrze; 15. Wilgotne powietrze; 16. Rzeka; 17. Układ chłodzenia; 18. I obieg;         19. II obieg; 20. Para wodna; 21. Pompa</a:t>
            </a:r>
          </a:p>
        </p:txBody>
      </p:sp>
    </p:spTree>
    <p:extLst>
      <p:ext uri="{BB962C8B-B14F-4D97-AF65-F5344CB8AC3E}">
        <p14:creationId xmlns:p14="http://schemas.microsoft.com/office/powerpoint/2010/main" val="2240724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F34528-CB36-90E9-03C1-9267E2F67A09}"/>
              </a:ext>
            </a:extLst>
          </p:cNvPr>
          <p:cNvSpPr>
            <a:spLocks noGrp="1"/>
          </p:cNvSpPr>
          <p:nvPr>
            <p:ph type="title"/>
          </p:nvPr>
        </p:nvSpPr>
        <p:spPr/>
        <p:txBody>
          <a:bodyPr/>
          <a:lstStyle/>
          <a:p>
            <a:endParaRPr lang="pl-PL"/>
          </a:p>
        </p:txBody>
      </p:sp>
      <p:pic>
        <p:nvPicPr>
          <p:cNvPr id="4" name="Symbol zastępczy zawartości 3" descr="Obraz zawierający tekst, zrzut ekranu, Czcionka, dokument&#10;&#10;Zawartość wygenerowana przez sztuczną inteligencję może być niepoprawna.">
            <a:extLst>
              <a:ext uri="{FF2B5EF4-FFF2-40B4-BE49-F238E27FC236}">
                <a16:creationId xmlns:a16="http://schemas.microsoft.com/office/drawing/2014/main" id="{FCBE249B-5570-CCC7-7FB1-60CBFB0AE5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7986" y="175871"/>
            <a:ext cx="7920837" cy="6373798"/>
          </a:xfrm>
          <a:prstGeom prst="rect">
            <a:avLst/>
          </a:prstGeom>
        </p:spPr>
      </p:pic>
    </p:spTree>
    <p:extLst>
      <p:ext uri="{BB962C8B-B14F-4D97-AF65-F5344CB8AC3E}">
        <p14:creationId xmlns:p14="http://schemas.microsoft.com/office/powerpoint/2010/main" val="2601915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3D7CB0E-359C-F78E-6A1E-52659E3F2A6F}"/>
              </a:ext>
            </a:extLst>
          </p:cNvPr>
          <p:cNvSpPr>
            <a:spLocks noGrp="1"/>
          </p:cNvSpPr>
          <p:nvPr>
            <p:ph type="title"/>
          </p:nvPr>
        </p:nvSpPr>
        <p:spPr>
          <a:xfrm>
            <a:off x="838200" y="365125"/>
            <a:ext cx="10515600" cy="607641"/>
          </a:xfrm>
        </p:spPr>
        <p:txBody>
          <a:bodyPr/>
          <a:lstStyle/>
          <a:p>
            <a:pPr algn="ctr"/>
            <a:r>
              <a:rPr lang="pl-PL" sz="2800" b="1" kern="0" dirty="0">
                <a:solidFill>
                  <a:srgbClr val="3A7C22"/>
                </a:solidFill>
                <a:latin typeface="Comic Sans MS" panose="030F0702030302020204" pitchFamily="66" charset="0"/>
                <a:ea typeface="Times New Roman" panose="02020603050405020304" pitchFamily="18" charset="0"/>
                <a:cs typeface="Times New Roman" panose="02020603050405020304" pitchFamily="18" charset="0"/>
              </a:rPr>
              <a:t>Podsumowanie</a:t>
            </a:r>
            <a:endParaRPr lang="pl-PL" dirty="0"/>
          </a:p>
        </p:txBody>
      </p:sp>
      <p:sp>
        <p:nvSpPr>
          <p:cNvPr id="3" name="Symbol zastępczy zawartości 2">
            <a:extLst>
              <a:ext uri="{FF2B5EF4-FFF2-40B4-BE49-F238E27FC236}">
                <a16:creationId xmlns:a16="http://schemas.microsoft.com/office/drawing/2014/main" id="{70627949-E779-FAE5-39C9-A08A33C34021}"/>
              </a:ext>
            </a:extLst>
          </p:cNvPr>
          <p:cNvSpPr>
            <a:spLocks noGrp="1"/>
          </p:cNvSpPr>
          <p:nvPr>
            <p:ph idx="1"/>
          </p:nvPr>
        </p:nvSpPr>
        <p:spPr>
          <a:xfrm>
            <a:off x="838200" y="1177047"/>
            <a:ext cx="10515600" cy="4999916"/>
          </a:xfrm>
        </p:spPr>
        <p:txBody>
          <a:bodyPr>
            <a:normAutofit fontScale="92500" lnSpcReduction="20000"/>
          </a:bodyPr>
          <a:lstStyle/>
          <a:p>
            <a:pPr algn="ctr">
              <a:lnSpc>
                <a:spcPct val="115000"/>
              </a:lnSpc>
              <a:spcAft>
                <a:spcPts val="800"/>
              </a:spcAft>
            </a:pPr>
            <a:r>
              <a:rPr lang="pl-PL" sz="2400" kern="0" dirty="0">
                <a:effectLst/>
                <a:latin typeface="Comic Sans MS" panose="030F0702030302020204" pitchFamily="66" charset="0"/>
                <a:ea typeface="Times New Roman" panose="02020603050405020304" pitchFamily="18" charset="0"/>
                <a:cs typeface="Times New Roman" panose="02020603050405020304" pitchFamily="18" charset="0"/>
              </a:rPr>
              <a:t>Rezygnacja z węgla i ropy naftowej  jest niezbędnym krokiem ku zapewnieniu bezpiecznej przyszłości dla ludzkości.</a:t>
            </a:r>
            <a:endParaRPr lang="pl-PL"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400" kern="0" dirty="0">
                <a:effectLst/>
                <a:latin typeface="Comic Sans MS" panose="030F0702030302020204" pitchFamily="66" charset="0"/>
                <a:ea typeface="Times New Roman" panose="02020603050405020304" pitchFamily="18" charset="0"/>
                <a:cs typeface="Times New Roman" panose="02020603050405020304" pitchFamily="18" charset="0"/>
              </a:rPr>
              <a:t> Odbywa się ona poprzez zastępowanie tych paliw                                       alternatywnymi źródłami energii. </a:t>
            </a:r>
            <a:endParaRPr lang="pl-PL"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400" b="1" kern="0" dirty="0">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a:t>Prąd oraz ciepło uzyskiwane z promieniowania słonecznego, wiatru, wody czy biomasy nie szkodzą środowisku, posiadają wysoką wydajność                    i nie wyczerpują się. </a:t>
            </a:r>
            <a:endParaRPr lang="pl-PL"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400" kern="0" dirty="0">
                <a:effectLst/>
                <a:latin typeface="Comic Sans MS" panose="030F0702030302020204" pitchFamily="66" charset="0"/>
                <a:ea typeface="Times New Roman" panose="02020603050405020304" pitchFamily="18" charset="0"/>
                <a:cs typeface="Times New Roman" panose="02020603050405020304" pitchFamily="18" charset="0"/>
              </a:rPr>
              <a:t>Dodatkowo część z nich sprzyja ograniczeniu ilości powstających odpadów oraz umożliwia sprzedaż powstałej energii. Inwestycje w alternatywne źródła energii mogą dokonywać rządy, instytucje publiczne, przedsiębiorstwa czy osoby fizyczne. W wielu przypadkach wiążą się one        ze zmniejszeniem kosztów uzyskania NIEZBĘDNEJ energii.</a:t>
            </a:r>
            <a:endParaRPr lang="pl-PL" sz="2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989582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151AAF-F8CC-4A8D-6686-54564835DAB7}"/>
              </a:ext>
            </a:extLst>
          </p:cNvPr>
          <p:cNvSpPr>
            <a:spLocks noGrp="1"/>
          </p:cNvSpPr>
          <p:nvPr>
            <p:ph type="title"/>
          </p:nvPr>
        </p:nvSpPr>
        <p:spPr>
          <a:xfrm>
            <a:off x="838200" y="365125"/>
            <a:ext cx="10515600" cy="549275"/>
          </a:xfrm>
        </p:spPr>
        <p:txBody>
          <a:bodyPr/>
          <a:lstStyle/>
          <a:p>
            <a:pPr algn="ctr"/>
            <a:r>
              <a:rPr lang="pl-PL" sz="2800" b="1" kern="0" dirty="0">
                <a:latin typeface="Comic Sans MS" panose="030F0702030302020204" pitchFamily="66" charset="0"/>
                <a:ea typeface="Times New Roman" panose="02020603050405020304" pitchFamily="18" charset="0"/>
                <a:cs typeface="Times New Roman" panose="02020603050405020304" pitchFamily="18" charset="0"/>
              </a:rPr>
              <a:t>Ślad węglowy</a:t>
            </a:r>
            <a:endParaRPr lang="pl-PL" dirty="0"/>
          </a:p>
        </p:txBody>
      </p:sp>
      <p:sp>
        <p:nvSpPr>
          <p:cNvPr id="3" name="Symbol zastępczy zawartości 2">
            <a:extLst>
              <a:ext uri="{FF2B5EF4-FFF2-40B4-BE49-F238E27FC236}">
                <a16:creationId xmlns:a16="http://schemas.microsoft.com/office/drawing/2014/main" id="{217D75FC-0369-C366-EE21-065A339100E3}"/>
              </a:ext>
            </a:extLst>
          </p:cNvPr>
          <p:cNvSpPr>
            <a:spLocks noGrp="1"/>
          </p:cNvSpPr>
          <p:nvPr>
            <p:ph idx="1"/>
          </p:nvPr>
        </p:nvSpPr>
        <p:spPr>
          <a:xfrm>
            <a:off x="398833" y="914400"/>
            <a:ext cx="11284085" cy="5262563"/>
          </a:xfrm>
        </p:spPr>
        <p:txBody>
          <a:bodyPr>
            <a:normAutofit/>
          </a:bodyPr>
          <a:lstStyle/>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to całkowita suma emisji gazów cieplarnianych, wytwarzanych bezpośrednio lub pośrednio przez daną osobę, organizację, wydarzenie lub produkt. Jest rodzajem śladu ekologicznego.</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Ślad węglowy organizacji(przedsiębiorstwa) obejmuje emisje(wydzielanie gazów cieplarnianych) spowodowane przez wszystkie jej działania, wliczając w to zużycie energii          w wykorzystywanych przez nią budynkach, a nawet w środkach transportu. </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0" dirty="0">
                <a:effectLst/>
                <a:latin typeface="Comic Sans MS" panose="030F0702030302020204" pitchFamily="66" charset="0"/>
                <a:ea typeface="Times New Roman" panose="02020603050405020304" pitchFamily="18" charset="0"/>
                <a:cs typeface="Times New Roman" panose="02020603050405020304" pitchFamily="18" charset="0"/>
              </a:rPr>
              <a:t>Ślad węglowy produktu( np. samochodu, garnka, butelki plastikowej czy szklanej) obejmuje emisje spowodowane wydobyciem surowców, z których został wytworzony, produkcją, użytkowaniem oraz składowaniem odpadu, bądź recyklingiem po zużyciu.</a:t>
            </a:r>
            <a:endParaRPr lang="pl-PL"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000" kern="100" dirty="0">
                <a:effectLst/>
                <a:latin typeface="Comic Sans MS" panose="030F0702030302020204" pitchFamily="66" charset="0"/>
                <a:ea typeface="Aptos" panose="020B0004020202020204" pitchFamily="34" charset="0"/>
                <a:cs typeface="Times New Roman" panose="02020603050405020304" pitchFamily="18" charset="0"/>
              </a:rPr>
              <a:t>Największy ślad węglowy zostawia </a:t>
            </a:r>
            <a:r>
              <a:rPr lang="pl-PL" sz="2000" b="1" kern="100" dirty="0">
                <a:effectLst/>
                <a:latin typeface="Comic Sans MS" panose="030F0702030302020204" pitchFamily="66" charset="0"/>
                <a:ea typeface="Aptos" panose="020B0004020202020204" pitchFamily="34" charset="0"/>
                <a:cs typeface="Times New Roman" panose="02020603050405020304" pitchFamily="18" charset="0"/>
              </a:rPr>
              <a:t>produkcja i konsumpcja energii, szczególnie w postaci energii elektrycznej pozyskiwanej z paliw kopalnych, takich jak węgiel, gaz ziemny             i ropa naftowa</a:t>
            </a:r>
            <a:r>
              <a:rPr lang="pl-PL" sz="1800" kern="100" dirty="0">
                <a:effectLst/>
                <a:latin typeface="Comic Sans MS" panose="030F0702030302020204" pitchFamily="66" charset="0"/>
                <a:ea typeface="Aptos" panose="020B0004020202020204" pitchFamily="34" charset="0"/>
                <a:cs typeface="Times New Roman" panose="02020603050405020304" pitchFamily="18" charset="0"/>
              </a:rPr>
              <a:t>. </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4135162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627DA8B-644D-B294-F0BC-C3C0B608D054}"/>
              </a:ext>
            </a:extLst>
          </p:cNvPr>
          <p:cNvSpPr>
            <a:spLocks noGrp="1"/>
          </p:cNvSpPr>
          <p:nvPr>
            <p:ph type="title"/>
          </p:nvPr>
        </p:nvSpPr>
        <p:spPr>
          <a:xfrm>
            <a:off x="838200" y="365125"/>
            <a:ext cx="10515600" cy="422815"/>
          </a:xfrm>
        </p:spPr>
        <p:txBody>
          <a:bodyPr>
            <a:normAutofit fontScale="90000"/>
          </a:bodyPr>
          <a:lstStyle/>
          <a:p>
            <a:pPr algn="ctr"/>
            <a:r>
              <a:rPr lang="pl-PL" sz="2800" kern="100" dirty="0">
                <a:effectLst/>
                <a:latin typeface="Comic Sans MS" panose="030F0702030302020204" pitchFamily="66" charset="0"/>
                <a:ea typeface="Aptos" panose="020B0004020202020204" pitchFamily="34" charset="0"/>
                <a:cs typeface="Times New Roman" panose="02020603050405020304" pitchFamily="18" charset="0"/>
              </a:rPr>
              <a:t>Ślad węglowy środków transportu</a:t>
            </a:r>
            <a:endParaRPr lang="pl-PL" sz="6000" dirty="0"/>
          </a:p>
        </p:txBody>
      </p:sp>
      <p:pic>
        <p:nvPicPr>
          <p:cNvPr id="4" name="Symbol zastępczy zawartości 3">
            <a:extLst>
              <a:ext uri="{FF2B5EF4-FFF2-40B4-BE49-F238E27FC236}">
                <a16:creationId xmlns:a16="http://schemas.microsoft.com/office/drawing/2014/main" id="{2719F6CD-25D0-EBF7-97CE-456454B3ABF5}"/>
              </a:ext>
            </a:extLst>
          </p:cNvPr>
          <p:cNvPicPr>
            <a:picLocks noGrp="1" noChangeAspect="1"/>
          </p:cNvPicPr>
          <p:nvPr>
            <p:ph idx="1"/>
          </p:nvPr>
        </p:nvPicPr>
        <p:blipFill>
          <a:blip r:embed="rId2"/>
          <a:stretch>
            <a:fillRect/>
          </a:stretch>
        </p:blipFill>
        <p:spPr>
          <a:xfrm>
            <a:off x="838200" y="1643975"/>
            <a:ext cx="10616569" cy="3991142"/>
          </a:xfrm>
          <a:prstGeom prst="rect">
            <a:avLst/>
          </a:prstGeom>
        </p:spPr>
      </p:pic>
    </p:spTree>
    <p:extLst>
      <p:ext uri="{BB962C8B-B14F-4D97-AF65-F5344CB8AC3E}">
        <p14:creationId xmlns:p14="http://schemas.microsoft.com/office/powerpoint/2010/main" val="806603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BFCFC36-96BF-CD23-9267-0376BF8804EF}"/>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334C4E48-D9D2-4F1B-1830-DE484D9A6090}"/>
              </a:ext>
            </a:extLst>
          </p:cNvPr>
          <p:cNvSpPr>
            <a:spLocks noGrp="1"/>
          </p:cNvSpPr>
          <p:nvPr>
            <p:ph idx="1"/>
          </p:nvPr>
        </p:nvSpPr>
        <p:spPr/>
        <p:txBody>
          <a:bodyPr/>
          <a:lstStyle/>
          <a:p>
            <a:pPr algn="ctr">
              <a:lnSpc>
                <a:spcPct val="115000"/>
              </a:lnSpc>
              <a:spcAft>
                <a:spcPts val="800"/>
              </a:spcAft>
            </a:pP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Ślad węglowy obejmuje emisje </a:t>
            </a:r>
            <a:r>
              <a:rPr lang="pl-PL" sz="2200" kern="0" dirty="0">
                <a:solidFill>
                  <a:srgbClr val="467886"/>
                </a:solidFill>
                <a:latin typeface="Comic Sans MS" panose="030F0702030302020204" pitchFamily="66" charset="0"/>
                <a:ea typeface="Times New Roman" panose="02020603050405020304" pitchFamily="18" charset="0"/>
                <a:cs typeface="Times New Roman" panose="02020603050405020304" pitchFamily="18" charset="0"/>
              </a:rPr>
              <a:t>dwutlenku węgla, </a:t>
            </a: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pl-PL" sz="2200" kern="0" dirty="0">
                <a:solidFill>
                  <a:srgbClr val="467886"/>
                </a:solidFill>
                <a:latin typeface="Comic Sans MS" panose="030F0702030302020204" pitchFamily="66" charset="0"/>
                <a:ea typeface="Times New Roman" panose="02020603050405020304" pitchFamily="18" charset="0"/>
                <a:cs typeface="Times New Roman" panose="02020603050405020304" pitchFamily="18" charset="0"/>
              </a:rPr>
              <a:t>metanu, </a:t>
            </a: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pl-PL" sz="2200" kern="0" dirty="0">
                <a:solidFill>
                  <a:srgbClr val="467886"/>
                </a:solidFill>
                <a:latin typeface="Comic Sans MS" panose="030F0702030302020204" pitchFamily="66" charset="0"/>
                <a:ea typeface="Times New Roman" panose="02020603050405020304" pitchFamily="18" charset="0"/>
                <a:cs typeface="Times New Roman" panose="02020603050405020304" pitchFamily="18" charset="0"/>
              </a:rPr>
              <a:t>podtlenku azotu  </a:t>
            </a: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   i innych gazów szklarniowych (cieplarnianych) wyrażone                                 w ekwiwalencie CO</a:t>
            </a:r>
            <a:r>
              <a:rPr lang="pl-PL" sz="2200" kern="0" baseline="-25000" dirty="0">
                <a:effectLst/>
                <a:latin typeface="Comic Sans MS" panose="030F0702030302020204" pitchFamily="66" charset="0"/>
                <a:ea typeface="Times New Roman" panose="02020603050405020304" pitchFamily="18" charset="0"/>
                <a:cs typeface="Times New Roman" panose="02020603050405020304" pitchFamily="18" charset="0"/>
              </a:rPr>
              <a:t>2</a:t>
            </a: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a:t>
            </a:r>
            <a:endParaRPr lang="pl-PL"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Miarą śladu węglowego jest tCO</a:t>
            </a:r>
            <a:r>
              <a:rPr lang="pl-PL" sz="2200" kern="0" baseline="-25000" dirty="0">
                <a:effectLst/>
                <a:latin typeface="Comic Sans MS" panose="030F0702030302020204" pitchFamily="66" charset="0"/>
                <a:ea typeface="Times New Roman" panose="02020603050405020304" pitchFamily="18" charset="0"/>
                <a:cs typeface="Times New Roman" panose="02020603050405020304" pitchFamily="18" charset="0"/>
              </a:rPr>
              <a:t>2</a:t>
            </a: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e – tona ekwiwalentu dwutlenku węgla. </a:t>
            </a:r>
            <a:endParaRPr lang="pl-PL"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Różne gazy cieplarniane w niejednakowym stopniu przyczyniają się do </a:t>
            </a:r>
            <a:r>
              <a:rPr lang="pl-PL" sz="2200" kern="0" dirty="0">
                <a:solidFill>
                  <a:srgbClr val="467886"/>
                </a:solidFill>
                <a:latin typeface="Comic Sans MS" panose="030F0702030302020204" pitchFamily="66" charset="0"/>
                <a:ea typeface="Times New Roman" panose="02020603050405020304" pitchFamily="18" charset="0"/>
                <a:cs typeface="Times New Roman" panose="02020603050405020304" pitchFamily="18" charset="0"/>
              </a:rPr>
              <a:t>globalnego ocieplenia</a:t>
            </a:r>
            <a:r>
              <a:rPr lang="pl-PL" sz="2200" kern="0" dirty="0">
                <a:effectLst/>
                <a:latin typeface="Comic Sans MS" panose="030F0702030302020204" pitchFamily="66" charset="0"/>
                <a:ea typeface="Times New Roman" panose="02020603050405020304" pitchFamily="18" charset="0"/>
                <a:cs typeface="Times New Roman" panose="02020603050405020304" pitchFamily="18" charset="0"/>
              </a:rPr>
              <a:t>, zaś ekwiwalent dwutlenku węgla pozwala porównywać emisje różnych gazów na wspólnej skali.</a:t>
            </a:r>
            <a:endParaRPr lang="pl-PL"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pl-PL" dirty="0"/>
          </a:p>
        </p:txBody>
      </p:sp>
    </p:spTree>
    <p:extLst>
      <p:ext uri="{BB962C8B-B14F-4D97-AF65-F5344CB8AC3E}">
        <p14:creationId xmlns:p14="http://schemas.microsoft.com/office/powerpoint/2010/main" val="763144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9E3299-DCD7-19D2-AE64-7491F3EF48BA}"/>
              </a:ext>
            </a:extLst>
          </p:cNvPr>
          <p:cNvSpPr>
            <a:spLocks noGrp="1"/>
          </p:cNvSpPr>
          <p:nvPr>
            <p:ph type="title"/>
          </p:nvPr>
        </p:nvSpPr>
        <p:spPr/>
        <p:txBody>
          <a:bodyPr/>
          <a:lstStyle/>
          <a:p>
            <a:endParaRPr lang="pl-PL"/>
          </a:p>
        </p:txBody>
      </p:sp>
      <p:pic>
        <p:nvPicPr>
          <p:cNvPr id="4" name="Symbol zastępczy zawartości 3">
            <a:extLst>
              <a:ext uri="{FF2B5EF4-FFF2-40B4-BE49-F238E27FC236}">
                <a16:creationId xmlns:a16="http://schemas.microsoft.com/office/drawing/2014/main" id="{3268D211-60CD-01D9-A917-FC3216F8D6B9}"/>
              </a:ext>
            </a:extLst>
          </p:cNvPr>
          <p:cNvPicPr>
            <a:picLocks noGrp="1" noChangeAspect="1"/>
          </p:cNvPicPr>
          <p:nvPr>
            <p:ph idx="1"/>
          </p:nvPr>
        </p:nvPicPr>
        <p:blipFill>
          <a:blip r:embed="rId2"/>
          <a:stretch>
            <a:fillRect/>
          </a:stretch>
        </p:blipFill>
        <p:spPr>
          <a:xfrm>
            <a:off x="1084279" y="380054"/>
            <a:ext cx="10023441" cy="5811838"/>
          </a:xfrm>
          <a:prstGeom prst="rect">
            <a:avLst/>
          </a:prstGeom>
        </p:spPr>
      </p:pic>
    </p:spTree>
    <p:extLst>
      <p:ext uri="{BB962C8B-B14F-4D97-AF65-F5344CB8AC3E}">
        <p14:creationId xmlns:p14="http://schemas.microsoft.com/office/powerpoint/2010/main" val="428188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44877D0-40FE-4391-3C2B-E9D5950E0417}"/>
              </a:ext>
            </a:extLst>
          </p:cNvPr>
          <p:cNvSpPr>
            <a:spLocks noGrp="1"/>
          </p:cNvSpPr>
          <p:nvPr>
            <p:ph type="title"/>
          </p:nvPr>
        </p:nvSpPr>
        <p:spPr>
          <a:xfrm>
            <a:off x="838200" y="365125"/>
            <a:ext cx="10515600" cy="642793"/>
          </a:xfrm>
        </p:spPr>
        <p:txBody>
          <a:bodyPr/>
          <a:lstStyle/>
          <a:p>
            <a:pPr algn="ctr"/>
            <a:r>
              <a:rPr lang="pl-PL" sz="2800" kern="0" dirty="0">
                <a:effectLst/>
                <a:latin typeface="Comic Sans MS" panose="030F0702030302020204" pitchFamily="66" charset="0"/>
                <a:ea typeface="Times New Roman" panose="02020603050405020304" pitchFamily="18" charset="0"/>
                <a:cs typeface="Times New Roman" panose="02020603050405020304" pitchFamily="18" charset="0"/>
              </a:rPr>
              <a:t>Tabela pokazuje o ile oszczędniejszy jest RECYKLING</a:t>
            </a:r>
            <a:endParaRPr lang="pl-PL" dirty="0"/>
          </a:p>
        </p:txBody>
      </p:sp>
      <p:pic>
        <p:nvPicPr>
          <p:cNvPr id="4" name="Symbol zastępczy zawartości 3">
            <a:extLst>
              <a:ext uri="{FF2B5EF4-FFF2-40B4-BE49-F238E27FC236}">
                <a16:creationId xmlns:a16="http://schemas.microsoft.com/office/drawing/2014/main" id="{DC39C49F-B07B-3B36-F338-67CA951AE388}"/>
              </a:ext>
            </a:extLst>
          </p:cNvPr>
          <p:cNvPicPr>
            <a:picLocks noGrp="1" noChangeAspect="1"/>
          </p:cNvPicPr>
          <p:nvPr>
            <p:ph idx="1"/>
          </p:nvPr>
        </p:nvPicPr>
        <p:blipFill>
          <a:blip r:embed="rId2"/>
          <a:stretch>
            <a:fillRect/>
          </a:stretch>
        </p:blipFill>
        <p:spPr>
          <a:xfrm>
            <a:off x="1020770" y="1723697"/>
            <a:ext cx="9842512" cy="3615785"/>
          </a:xfrm>
          <a:prstGeom prst="rect">
            <a:avLst/>
          </a:prstGeom>
        </p:spPr>
      </p:pic>
    </p:spTree>
    <p:extLst>
      <p:ext uri="{BB962C8B-B14F-4D97-AF65-F5344CB8AC3E}">
        <p14:creationId xmlns:p14="http://schemas.microsoft.com/office/powerpoint/2010/main" val="3952837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1426EA3-9172-FF95-7B47-E9E6D49DC4C3}"/>
              </a:ext>
            </a:extLst>
          </p:cNvPr>
          <p:cNvSpPr>
            <a:spLocks noGrp="1"/>
          </p:cNvSpPr>
          <p:nvPr>
            <p:ph type="title"/>
          </p:nvPr>
        </p:nvSpPr>
        <p:spPr>
          <a:xfrm>
            <a:off x="838200" y="365126"/>
            <a:ext cx="10515600" cy="486930"/>
          </a:xfrm>
        </p:spPr>
        <p:txBody>
          <a:bodyPr/>
          <a:lstStyle/>
          <a:p>
            <a:pPr algn="ctr"/>
            <a:r>
              <a:rPr lang="pl-PL" sz="2800" kern="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Dług ekologiczny wobec planety</a:t>
            </a:r>
            <a:endParaRPr lang="pl-PL" dirty="0"/>
          </a:p>
        </p:txBody>
      </p:sp>
      <p:sp>
        <p:nvSpPr>
          <p:cNvPr id="3" name="Symbol zastępczy zawartości 2">
            <a:extLst>
              <a:ext uri="{FF2B5EF4-FFF2-40B4-BE49-F238E27FC236}">
                <a16:creationId xmlns:a16="http://schemas.microsoft.com/office/drawing/2014/main" id="{4F18CFF8-85B8-520B-F847-336D255D15DD}"/>
              </a:ext>
            </a:extLst>
          </p:cNvPr>
          <p:cNvSpPr>
            <a:spLocks noGrp="1"/>
          </p:cNvSpPr>
          <p:nvPr>
            <p:ph idx="1"/>
          </p:nvPr>
        </p:nvSpPr>
        <p:spPr>
          <a:xfrm>
            <a:off x="838200" y="1018309"/>
            <a:ext cx="10515600" cy="5158654"/>
          </a:xfrm>
        </p:spPr>
        <p:txBody>
          <a:bodyPr>
            <a:normAutofit fontScale="85000" lnSpcReduction="20000"/>
          </a:bodyPr>
          <a:lstStyle/>
          <a:p>
            <a:pPr algn="ctr">
              <a:lnSpc>
                <a:spcPct val="115000"/>
              </a:lnSpc>
              <a:spcAft>
                <a:spcPts val="800"/>
              </a:spcAft>
            </a:pPr>
            <a:r>
              <a:rPr lang="pl-PL" sz="2600" b="1" kern="100" dirty="0">
                <a:effectLst/>
                <a:latin typeface="Comic Sans MS" panose="030F0702030302020204" pitchFamily="66" charset="0"/>
                <a:ea typeface="Aptos" panose="020B0004020202020204" pitchFamily="34" charset="0"/>
                <a:cs typeface="Times New Roman" panose="02020603050405020304" pitchFamily="18" charset="0"/>
              </a:rPr>
              <a:t>Dzień Długu Ekologicznego</a:t>
            </a:r>
            <a:r>
              <a:rPr lang="pl-PL" sz="2600" kern="100" dirty="0">
                <a:effectLst/>
                <a:latin typeface="Comic Sans MS" panose="030F0702030302020204" pitchFamily="66" charset="0"/>
                <a:ea typeface="Aptos" panose="020B0004020202020204" pitchFamily="34" charset="0"/>
                <a:cs typeface="Times New Roman" panose="02020603050405020304" pitchFamily="18" charset="0"/>
              </a:rPr>
              <a:t> (Earth </a:t>
            </a:r>
            <a:r>
              <a:rPr lang="pl-PL" sz="2600" kern="100" dirty="0" err="1">
                <a:effectLst/>
                <a:latin typeface="Comic Sans MS" panose="030F0702030302020204" pitchFamily="66" charset="0"/>
                <a:ea typeface="Aptos" panose="020B0004020202020204" pitchFamily="34" charset="0"/>
                <a:cs typeface="Times New Roman" panose="02020603050405020304" pitchFamily="18" charset="0"/>
              </a:rPr>
              <a:t>Overshoot</a:t>
            </a:r>
            <a:r>
              <a:rPr lang="pl-PL" sz="2600" kern="100" dirty="0">
                <a:effectLst/>
                <a:latin typeface="Comic Sans MS" panose="030F0702030302020204" pitchFamily="66" charset="0"/>
                <a:ea typeface="Aptos" panose="020B0004020202020204" pitchFamily="34" charset="0"/>
                <a:cs typeface="Times New Roman" panose="02020603050405020304" pitchFamily="18" charset="0"/>
              </a:rPr>
              <a:t> Day) to dzień, w którym zapotrzebowanie ludzkości na zasoby naturalne przekracza zdolność Ziemi do ich odnowienia. </a:t>
            </a:r>
            <a:endParaRPr lang="pl-PL" sz="26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600" kern="100" dirty="0">
                <a:effectLst/>
                <a:latin typeface="Comic Sans MS" panose="030F0702030302020204" pitchFamily="66" charset="0"/>
                <a:ea typeface="Aptos" panose="020B0004020202020204" pitchFamily="34" charset="0"/>
                <a:cs typeface="Times New Roman" panose="02020603050405020304" pitchFamily="18" charset="0"/>
              </a:rPr>
              <a:t>Jest to moment, kiedy symbolicznie wchodzimy „w długi” wobec naszej planety – zaczynamy zużywać więcej, niż Ziemia jest w stanie nam zapewnić bez szkody dla przyszłych pokoleń.</a:t>
            </a:r>
            <a:endParaRPr lang="pl-PL" sz="26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600" kern="100" dirty="0">
                <a:effectLst/>
                <a:latin typeface="Comic Sans MS" panose="030F0702030302020204" pitchFamily="66" charset="0"/>
                <a:ea typeface="Aptos" panose="020B0004020202020204" pitchFamily="34" charset="0"/>
                <a:cs typeface="Times New Roman" panose="02020603050405020304" pitchFamily="18" charset="0"/>
              </a:rPr>
              <a:t> Dzień ten obliczany jest przez organizację Global </a:t>
            </a:r>
            <a:r>
              <a:rPr lang="pl-PL" sz="2600" kern="100" dirty="0" err="1">
                <a:effectLst/>
                <a:latin typeface="Comic Sans MS" panose="030F0702030302020204" pitchFamily="66" charset="0"/>
                <a:ea typeface="Aptos" panose="020B0004020202020204" pitchFamily="34" charset="0"/>
                <a:cs typeface="Times New Roman" panose="02020603050405020304" pitchFamily="18" charset="0"/>
              </a:rPr>
              <a:t>Footprint</a:t>
            </a:r>
            <a:r>
              <a:rPr lang="pl-PL" sz="2600" kern="100" dirty="0">
                <a:effectLst/>
                <a:latin typeface="Comic Sans MS" panose="030F0702030302020204" pitchFamily="66" charset="0"/>
                <a:ea typeface="Aptos" panose="020B0004020202020204" pitchFamily="34" charset="0"/>
                <a:cs typeface="Times New Roman" panose="02020603050405020304" pitchFamily="18" charset="0"/>
              </a:rPr>
              <a:t> Network, która monitoruje ekologiczny ślad ludzkości, mierząc m.in. zużycie energii, wody, zasobów leśnych, żywności oraz emisję gazów cieplarnianych.</a:t>
            </a:r>
            <a:endParaRPr lang="pl-PL" sz="26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600" kern="100" dirty="0">
                <a:effectLst/>
                <a:latin typeface="Comic Sans MS" panose="030F0702030302020204" pitchFamily="66" charset="0"/>
                <a:ea typeface="Aptos" panose="020B0004020202020204" pitchFamily="34" charset="0"/>
                <a:cs typeface="Times New Roman" panose="02020603050405020304" pitchFamily="18" charset="0"/>
              </a:rPr>
              <a:t>Dzień Długu ekologicznego Polski:</a:t>
            </a:r>
            <a:endParaRPr lang="pl-PL" sz="26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600" b="1" kern="100" dirty="0">
                <a:effectLst/>
                <a:latin typeface="Comic Sans MS" panose="030F0702030302020204" pitchFamily="66" charset="0"/>
                <a:ea typeface="Aptos" panose="020B0004020202020204" pitchFamily="34" charset="0"/>
                <a:cs typeface="Times New Roman" panose="02020603050405020304" pitchFamily="18" charset="0"/>
              </a:rPr>
              <a:t>2021 rok- 4maja</a:t>
            </a:r>
            <a:endParaRPr lang="pl-PL" sz="2600" b="1"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600" b="1" kern="100" dirty="0">
                <a:effectLst/>
                <a:latin typeface="Comic Sans MS" panose="030F0702030302020204" pitchFamily="66" charset="0"/>
                <a:ea typeface="Aptos" panose="020B0004020202020204" pitchFamily="34" charset="0"/>
                <a:cs typeface="Times New Roman" panose="02020603050405020304" pitchFamily="18" charset="0"/>
              </a:rPr>
              <a:t>2024 rok- 28 kwietnia</a:t>
            </a:r>
            <a:endParaRPr lang="pl-PL" sz="26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150781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C6EECC3-8BA6-5BA7-E17F-5041D610ACBE}"/>
              </a:ext>
            </a:extLst>
          </p:cNvPr>
          <p:cNvSpPr>
            <a:spLocks noGrp="1"/>
          </p:cNvSpPr>
          <p:nvPr>
            <p:ph type="title"/>
          </p:nvPr>
        </p:nvSpPr>
        <p:spPr>
          <a:xfrm>
            <a:off x="838200" y="365126"/>
            <a:ext cx="10515600" cy="694748"/>
          </a:xfrm>
        </p:spPr>
        <p:txBody>
          <a:bodyPr>
            <a:normAutofit/>
          </a:bodyPr>
          <a:lstStyle/>
          <a:p>
            <a:pPr algn="ctr"/>
            <a:r>
              <a:rPr lang="pl-PL" sz="2800" b="1" kern="180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Dzień Długu Ekologicznego</a:t>
            </a:r>
            <a:endParaRPr lang="pl-PL" dirty="0"/>
          </a:p>
        </p:txBody>
      </p:sp>
      <p:sp>
        <p:nvSpPr>
          <p:cNvPr id="3" name="Symbol zastępczy zawartości 2">
            <a:extLst>
              <a:ext uri="{FF2B5EF4-FFF2-40B4-BE49-F238E27FC236}">
                <a16:creationId xmlns:a16="http://schemas.microsoft.com/office/drawing/2014/main" id="{E3669294-7A49-5449-F0C0-CBD5B28F9C52}"/>
              </a:ext>
            </a:extLst>
          </p:cNvPr>
          <p:cNvSpPr>
            <a:spLocks noGrp="1"/>
          </p:cNvSpPr>
          <p:nvPr>
            <p:ph idx="1"/>
          </p:nvPr>
        </p:nvSpPr>
        <p:spPr>
          <a:xfrm>
            <a:off x="838199" y="1059874"/>
            <a:ext cx="11080173" cy="5117089"/>
          </a:xfrm>
        </p:spPr>
        <p:txBody>
          <a:bodyPr>
            <a:normAutofit/>
          </a:bodyPr>
          <a:lstStyle/>
          <a:p>
            <a:pPr algn="ctr">
              <a:lnSpc>
                <a:spcPct val="115000"/>
              </a:lnSpc>
              <a:spcAft>
                <a:spcPts val="800"/>
              </a:spcAft>
            </a:pPr>
            <a:r>
              <a:rPr lang="pl-PL" sz="2400" kern="0" dirty="0">
                <a:effectLst/>
                <a:latin typeface="Comic Sans MS" panose="030F0702030302020204" pitchFamily="66" charset="0"/>
                <a:ea typeface="Times New Roman" panose="02020603050405020304" pitchFamily="18" charset="0"/>
                <a:cs typeface="Times New Roman" panose="02020603050405020304" pitchFamily="18" charset="0"/>
              </a:rPr>
              <a:t>Co roku Dzień Długu Ekologicznego wypada coraz wcześniej. </a:t>
            </a:r>
            <a:endParaRPr lang="pl-PL"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400" kern="0" dirty="0">
                <a:effectLst/>
                <a:latin typeface="Comic Sans MS" panose="030F0702030302020204" pitchFamily="66" charset="0"/>
                <a:ea typeface="Times New Roman" panose="02020603050405020304" pitchFamily="18" charset="0"/>
                <a:cs typeface="Times New Roman" panose="02020603050405020304" pitchFamily="18" charset="0"/>
              </a:rPr>
              <a:t>Co prawda w pandemicznym 2020 roku, kiedy transport oraz gospodarki  na świecie stanęły, przesunął się o blisko miesiąc do tyłu i wypadł 22 sierpnia, ale we wcześniejszych latach systematycznie wypadał coraz wcześniej,</a:t>
            </a:r>
            <a:endParaRPr lang="pl-PL"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400" kern="0" dirty="0">
                <a:effectLst/>
                <a:latin typeface="Comic Sans MS" panose="030F0702030302020204" pitchFamily="66" charset="0"/>
                <a:ea typeface="Times New Roman" panose="02020603050405020304" pitchFamily="18" charset="0"/>
                <a:cs typeface="Times New Roman" panose="02020603050405020304" pitchFamily="18" charset="0"/>
              </a:rPr>
              <a:t> na przykład w 2018 – 1 sierpnia, w 2000 – 23 września, zaś w 1970 zasoby Ziemi wystarczyły do Wigilii. </a:t>
            </a:r>
            <a:endParaRPr lang="pl-PL"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l-PL" sz="2400" kern="0" dirty="0">
                <a:effectLst/>
                <a:latin typeface="Comic Sans MS" panose="030F0702030302020204" pitchFamily="66" charset="0"/>
                <a:ea typeface="Times New Roman" panose="02020603050405020304" pitchFamily="18" charset="0"/>
                <a:cs typeface="Times New Roman" panose="02020603050405020304" pitchFamily="18" charset="0"/>
              </a:rPr>
              <a:t>W zeszłym roku (2024) od stycznia do 5 czerwca  ludzkość zużyła zasoby biologiczne planety, które są w stanie odnowić się w ciągu roku. Od tego dnia żyliśmy na kredyt, który będą spłacać przyszłe pokolenia.</a:t>
            </a:r>
            <a:endParaRPr lang="pl-PL" sz="2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3276878504"/>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TotalTime>
  <Words>1639</Words>
  <Application>Microsoft Office PowerPoint</Application>
  <PresentationFormat>Panoramiczny</PresentationFormat>
  <Paragraphs>101</Paragraphs>
  <Slides>30</Slides>
  <Notes>2</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30</vt:i4>
      </vt:variant>
    </vt:vector>
  </HeadingPairs>
  <TitlesOfParts>
    <vt:vector size="37" baseType="lpstr">
      <vt:lpstr>Aptos</vt:lpstr>
      <vt:lpstr>Aptos Display</vt:lpstr>
      <vt:lpstr>Arial</vt:lpstr>
      <vt:lpstr>Comic Sans MS</vt:lpstr>
      <vt:lpstr>Symbol</vt:lpstr>
      <vt:lpstr>Times New Roman</vt:lpstr>
      <vt:lpstr>Motyw pakietu Office</vt:lpstr>
      <vt:lpstr>ALTERNATYWNE ŹRÓDŁA ENERGII</vt:lpstr>
      <vt:lpstr>Zasoby naturalne Ziemi kurczą się z każdym rokiem.  </vt:lpstr>
      <vt:lpstr>*Czy energia jest ważna?? </vt:lpstr>
      <vt:lpstr>Alternatywne, czyli jakie??? </vt:lpstr>
      <vt:lpstr>Biomasa</vt:lpstr>
      <vt:lpstr>Prezentacja programu PowerPoint</vt:lpstr>
      <vt:lpstr>Obieg biomasy w przyrodzie</vt:lpstr>
      <vt:lpstr>Prezentacja programu PowerPoint</vt:lpstr>
      <vt:lpstr>Biogaz</vt:lpstr>
      <vt:lpstr>Energia wiatru</vt:lpstr>
      <vt:lpstr>Prezentacja programu PowerPoint</vt:lpstr>
      <vt:lpstr>Energia słoneczna</vt:lpstr>
      <vt:lpstr>Energia słoneczna</vt:lpstr>
      <vt:lpstr>Prezentacja programu PowerPoint</vt:lpstr>
      <vt:lpstr>Energia geotermalna Energia geotermalna, to naturalny zasób pochodzący z wnętrza Ziemi wykorzystujący różnicę temperatur między jądrem Ziemi a skorupą ziemską. </vt:lpstr>
      <vt:lpstr>Prezentacja programu PowerPoint</vt:lpstr>
      <vt:lpstr>Prezentacja programu PowerPoint</vt:lpstr>
      <vt:lpstr>Energia wody</vt:lpstr>
      <vt:lpstr>Energia wodna jest także wykorzystywana na morzach i oceanach. </vt:lpstr>
      <vt:lpstr>Prezentacja programu PowerPoint</vt:lpstr>
      <vt:lpstr>Elektrownie atomowe</vt:lpstr>
      <vt:lpstr>Prezentacja programu PowerPoint</vt:lpstr>
      <vt:lpstr>Podsumowanie</vt:lpstr>
      <vt:lpstr>Ślad węglowy</vt:lpstr>
      <vt:lpstr>Ślad węglowy środków transportu</vt:lpstr>
      <vt:lpstr>Prezentacja programu PowerPoint</vt:lpstr>
      <vt:lpstr>Prezentacja programu PowerPoint</vt:lpstr>
      <vt:lpstr>Tabela pokazuje o ile oszczędniejszy jest RECYKLING</vt:lpstr>
      <vt:lpstr>Dług ekologiczny wobec planety</vt:lpstr>
      <vt:lpstr>Dzień Długu Ekologicznego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EWA PIETRZAK</dc:creator>
  <cp:lastModifiedBy>EWA PIETRZAK</cp:lastModifiedBy>
  <cp:revision>4</cp:revision>
  <dcterms:created xsi:type="dcterms:W3CDTF">2025-03-03T13:15:12Z</dcterms:created>
  <dcterms:modified xsi:type="dcterms:W3CDTF">2025-03-05T09:17:02Z</dcterms:modified>
</cp:coreProperties>
</file>